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8" r:id="rId3"/>
    <p:sldId id="259" r:id="rId4"/>
    <p:sldId id="260" r:id="rId5"/>
    <p:sldId id="262" r:id="rId6"/>
    <p:sldId id="261" r:id="rId7"/>
    <p:sldId id="264" r:id="rId8"/>
    <p:sldId id="267" r:id="rId9"/>
    <p:sldId id="265" r:id="rId10"/>
    <p:sldId id="268" r:id="rId11"/>
    <p:sldId id="269" r:id="rId12"/>
    <p:sldId id="270" r:id="rId13"/>
    <p:sldId id="272" r:id="rId14"/>
    <p:sldId id="271" r:id="rId15"/>
    <p:sldId id="274" r:id="rId16"/>
    <p:sldId id="276" r:id="rId17"/>
    <p:sldId id="277" r:id="rId18"/>
    <p:sldId id="278" r:id="rId19"/>
    <p:sldId id="279" r:id="rId20"/>
    <p:sldId id="281" r:id="rId21"/>
    <p:sldId id="282" r:id="rId22"/>
    <p:sldId id="284" r:id="rId23"/>
    <p:sldId id="283"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1116" y="-20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3B1EB7-689A-49DA-A120-C41DC1688DE5}" type="doc">
      <dgm:prSet loTypeId="urn:microsoft.com/office/officeart/2005/8/layout/vList6" loCatId="list" qsTypeId="urn:microsoft.com/office/officeart/2005/8/quickstyle/simple1" qsCatId="simple" csTypeId="urn:microsoft.com/office/officeart/2005/8/colors/colorful1" csCatId="colorful" phldr="1"/>
      <dgm:spPr/>
      <dgm:t>
        <a:bodyPr/>
        <a:lstStyle/>
        <a:p>
          <a:endParaRPr lang="en-US"/>
        </a:p>
      </dgm:t>
    </dgm:pt>
    <dgm:pt modelId="{B723C60A-62D9-4FE1-8863-E4C00FBA5CF3}">
      <dgm:prSet custT="1"/>
      <dgm:spPr/>
      <dgm:t>
        <a:bodyPr/>
        <a:lstStyle/>
        <a:p>
          <a:pPr algn="l"/>
          <a:r>
            <a:rPr lang="en-US" sz="1400" b="0" dirty="0" smtClean="0">
              <a:solidFill>
                <a:schemeClr val="bg1"/>
              </a:solidFill>
              <a:latin typeface="+mn-lt"/>
              <a:cs typeface="Times New Roman" pitchFamily="18" charset="0"/>
            </a:rPr>
            <a:t>Find on which page the activity “Just Passing Through” is located.   List the different ways you were able to find this activity.</a:t>
          </a:r>
          <a:r>
            <a:rPr lang="en-US" sz="1400" b="0" dirty="0" smtClean="0">
              <a:solidFill>
                <a:schemeClr val="bg1"/>
              </a:solidFill>
              <a:latin typeface="+mn-lt"/>
            </a:rPr>
            <a:t> </a:t>
          </a:r>
          <a:endParaRPr lang="en-US" sz="1400" b="0" dirty="0">
            <a:solidFill>
              <a:schemeClr val="bg1"/>
            </a:solidFill>
            <a:latin typeface="+mn-lt"/>
          </a:endParaRPr>
        </a:p>
      </dgm:t>
    </dgm:pt>
    <dgm:pt modelId="{00F48470-E33F-45DA-9CCA-B941011C3ECA}" type="parTrans" cxnId="{37DBB87C-4549-41EA-B30D-D9FFC9D009B8}">
      <dgm:prSet/>
      <dgm:spPr/>
      <dgm:t>
        <a:bodyPr/>
        <a:lstStyle/>
        <a:p>
          <a:endParaRPr lang="en-US"/>
        </a:p>
      </dgm:t>
    </dgm:pt>
    <dgm:pt modelId="{6D246321-CC41-4C65-AEA4-1128083B233B}" type="sibTrans" cxnId="{37DBB87C-4549-41EA-B30D-D9FFC9D009B8}">
      <dgm:prSet/>
      <dgm:spPr/>
      <dgm:t>
        <a:bodyPr/>
        <a:lstStyle/>
        <a:p>
          <a:endParaRPr lang="en-US"/>
        </a:p>
      </dgm:t>
    </dgm:pt>
    <dgm:pt modelId="{60CFDD73-415D-49FE-B1F3-7A2B258089EA}">
      <dgm:prSet custT="1"/>
      <dgm:spPr/>
      <dgm:t>
        <a:bodyPr/>
        <a:lstStyle/>
        <a:p>
          <a:pPr algn="l"/>
          <a:r>
            <a:rPr lang="en-US" sz="1400" b="1" dirty="0" smtClean="0"/>
            <a:t>What is </a:t>
          </a:r>
          <a:r>
            <a:rPr lang="en-US" sz="1400" b="1" dirty="0" err="1" smtClean="0"/>
            <a:t>ActionEducation</a:t>
          </a:r>
          <a:r>
            <a:rPr lang="en-US" sz="1400" b="1" dirty="0" smtClean="0"/>
            <a:t> </a:t>
          </a:r>
          <a:r>
            <a:rPr lang="en-US" sz="700" b="1" dirty="0" smtClean="0"/>
            <a:t>TM</a:t>
          </a:r>
          <a:r>
            <a:rPr lang="en-US" sz="1400" b="1" dirty="0" smtClean="0"/>
            <a:t>?</a:t>
          </a:r>
        </a:p>
      </dgm:t>
    </dgm:pt>
    <dgm:pt modelId="{05D9675C-7989-49A2-AB66-2246FD00DE80}" type="parTrans" cxnId="{2BAC7C86-D8A3-4070-B489-14B17A40E754}">
      <dgm:prSet/>
      <dgm:spPr/>
      <dgm:t>
        <a:bodyPr/>
        <a:lstStyle/>
        <a:p>
          <a:endParaRPr lang="en-US"/>
        </a:p>
      </dgm:t>
    </dgm:pt>
    <dgm:pt modelId="{B96E26C5-73BD-43FD-A19E-75C7E9229BFF}" type="sibTrans" cxnId="{2BAC7C86-D8A3-4070-B489-14B17A40E754}">
      <dgm:prSet/>
      <dgm:spPr/>
      <dgm:t>
        <a:bodyPr/>
        <a:lstStyle/>
        <a:p>
          <a:endParaRPr lang="en-US"/>
        </a:p>
      </dgm:t>
    </dgm:pt>
    <dgm:pt modelId="{E83D4B86-34E2-461B-8B4C-55F9B2359CEE}">
      <dgm:prSet custT="1"/>
      <dgm:spPr/>
      <dgm:t>
        <a:bodyPr/>
        <a:lstStyle/>
        <a:p>
          <a:endParaRPr lang="en-US" sz="1400" b="1" dirty="0" smtClean="0"/>
        </a:p>
        <a:p>
          <a:r>
            <a:rPr lang="en-US" sz="1400" b="1" dirty="0" smtClean="0"/>
            <a:t>For which grade levels are the activity “Poison Pump” appropriate?  How did you find this out?  What page and what reference? </a:t>
          </a:r>
        </a:p>
        <a:p>
          <a:pPr algn="ctr"/>
          <a:endParaRPr lang="en-US" sz="1400" b="1" dirty="0"/>
        </a:p>
      </dgm:t>
    </dgm:pt>
    <dgm:pt modelId="{C4C7F6ED-F6A1-4DFA-A4A3-2AD1457B9ED3}" type="parTrans" cxnId="{37BAEEDA-4081-46EF-BBEB-D793F16EC1EC}">
      <dgm:prSet/>
      <dgm:spPr/>
      <dgm:t>
        <a:bodyPr/>
        <a:lstStyle/>
        <a:p>
          <a:endParaRPr lang="en-US"/>
        </a:p>
      </dgm:t>
    </dgm:pt>
    <dgm:pt modelId="{2D5CFFBC-2EE3-417E-AA1A-93F3F70A4270}" type="sibTrans" cxnId="{37BAEEDA-4081-46EF-BBEB-D793F16EC1EC}">
      <dgm:prSet/>
      <dgm:spPr/>
      <dgm:t>
        <a:bodyPr/>
        <a:lstStyle/>
        <a:p>
          <a:endParaRPr lang="en-US"/>
        </a:p>
      </dgm:t>
    </dgm:pt>
    <dgm:pt modelId="{3C3200EC-B7FC-49BC-9E2E-F875EA4D3266}">
      <dgm:prSet custT="1"/>
      <dgm:spPr/>
      <dgm:t>
        <a:bodyPr/>
        <a:lstStyle/>
        <a:p>
          <a:endParaRPr lang="en-US" sz="1400" b="1" dirty="0" smtClean="0"/>
        </a:p>
        <a:p>
          <a:r>
            <a:rPr lang="en-US" sz="1400" b="1" dirty="0" smtClean="0"/>
            <a:t>Name 3 activities that could complement the learning in  “Springing into Action”.  How did you discover this information? </a:t>
          </a:r>
        </a:p>
        <a:p>
          <a:pPr algn="ctr"/>
          <a:endParaRPr lang="en-US" sz="1400" b="1" dirty="0"/>
        </a:p>
      </dgm:t>
    </dgm:pt>
    <dgm:pt modelId="{E2AF3FDC-AB4A-45E7-8753-8C8487A219FD}" type="parTrans" cxnId="{0BDE6E4F-7F68-4DC7-A166-D6FD97533FD2}">
      <dgm:prSet/>
      <dgm:spPr/>
      <dgm:t>
        <a:bodyPr/>
        <a:lstStyle/>
        <a:p>
          <a:endParaRPr lang="en-US"/>
        </a:p>
      </dgm:t>
    </dgm:pt>
    <dgm:pt modelId="{324975F1-7EC8-4937-A2C4-956E1DD3FFE4}" type="sibTrans" cxnId="{0BDE6E4F-7F68-4DC7-A166-D6FD97533FD2}">
      <dgm:prSet/>
      <dgm:spPr/>
      <dgm:t>
        <a:bodyPr/>
        <a:lstStyle/>
        <a:p>
          <a:endParaRPr lang="en-US"/>
        </a:p>
      </dgm:t>
    </dgm:pt>
    <dgm:pt modelId="{B49C2675-33F2-4C9E-92F4-7D448A8F8814}">
      <dgm:prSet custT="1"/>
      <dgm:spPr/>
      <dgm:t>
        <a:bodyPr anchor="ctr"/>
        <a:lstStyle/>
        <a:p>
          <a:endParaRPr lang="en-US" sz="1200" dirty="0"/>
        </a:p>
      </dgm:t>
    </dgm:pt>
    <dgm:pt modelId="{8985AD41-0853-4C2E-80A0-D2D6937EBA28}" type="parTrans" cxnId="{4D883FED-83ED-42A7-BF35-E4D3AE79A7D9}">
      <dgm:prSet/>
      <dgm:spPr/>
      <dgm:t>
        <a:bodyPr/>
        <a:lstStyle/>
        <a:p>
          <a:endParaRPr lang="en-US"/>
        </a:p>
      </dgm:t>
    </dgm:pt>
    <dgm:pt modelId="{8D77B78B-E451-44B9-B7BF-249EE4ADB27C}" type="sibTrans" cxnId="{4D883FED-83ED-42A7-BF35-E4D3AE79A7D9}">
      <dgm:prSet/>
      <dgm:spPr/>
      <dgm:t>
        <a:bodyPr/>
        <a:lstStyle/>
        <a:p>
          <a:endParaRPr lang="en-US"/>
        </a:p>
      </dgm:t>
    </dgm:pt>
    <dgm:pt modelId="{461673A5-AE76-4913-9798-FB6A2108420B}" type="pres">
      <dgm:prSet presAssocID="{013B1EB7-689A-49DA-A120-C41DC1688DE5}" presName="Name0" presStyleCnt="0">
        <dgm:presLayoutVars>
          <dgm:dir/>
          <dgm:animLvl val="lvl"/>
          <dgm:resizeHandles/>
        </dgm:presLayoutVars>
      </dgm:prSet>
      <dgm:spPr/>
      <dgm:t>
        <a:bodyPr/>
        <a:lstStyle/>
        <a:p>
          <a:endParaRPr lang="en-US"/>
        </a:p>
      </dgm:t>
    </dgm:pt>
    <dgm:pt modelId="{64C1499B-EFA3-40F3-8BBF-0BC41237248B}" type="pres">
      <dgm:prSet presAssocID="{B723C60A-62D9-4FE1-8863-E4C00FBA5CF3}" presName="linNode" presStyleCnt="0"/>
      <dgm:spPr/>
    </dgm:pt>
    <dgm:pt modelId="{98811687-48E9-4FA6-AD92-B7268B393953}" type="pres">
      <dgm:prSet presAssocID="{B723C60A-62D9-4FE1-8863-E4C00FBA5CF3}" presName="parentShp" presStyleLbl="node1" presStyleIdx="0" presStyleCnt="4" custScaleX="110787">
        <dgm:presLayoutVars>
          <dgm:bulletEnabled val="1"/>
        </dgm:presLayoutVars>
      </dgm:prSet>
      <dgm:spPr/>
      <dgm:t>
        <a:bodyPr/>
        <a:lstStyle/>
        <a:p>
          <a:endParaRPr lang="en-US"/>
        </a:p>
      </dgm:t>
    </dgm:pt>
    <dgm:pt modelId="{380D9683-8371-4274-95CD-CF94A73D0305}" type="pres">
      <dgm:prSet presAssocID="{B723C60A-62D9-4FE1-8863-E4C00FBA5CF3}" presName="childShp" presStyleLbl="bgAccFollowNode1" presStyleIdx="0" presStyleCnt="4">
        <dgm:presLayoutVars>
          <dgm:bulletEnabled val="1"/>
        </dgm:presLayoutVars>
      </dgm:prSet>
      <dgm:spPr/>
      <dgm:t>
        <a:bodyPr/>
        <a:lstStyle/>
        <a:p>
          <a:endParaRPr lang="en-US"/>
        </a:p>
      </dgm:t>
    </dgm:pt>
    <dgm:pt modelId="{E52DF747-6FAE-41BB-9C23-7870529D19F1}" type="pres">
      <dgm:prSet presAssocID="{6D246321-CC41-4C65-AEA4-1128083B233B}" presName="spacing" presStyleCnt="0"/>
      <dgm:spPr/>
    </dgm:pt>
    <dgm:pt modelId="{D25397FD-6161-4C3F-93F8-380EEAD3050A}" type="pres">
      <dgm:prSet presAssocID="{60CFDD73-415D-49FE-B1F3-7A2B258089EA}" presName="linNode" presStyleCnt="0"/>
      <dgm:spPr/>
    </dgm:pt>
    <dgm:pt modelId="{36499CB0-3725-4608-94F0-3F343BEFD8FF}" type="pres">
      <dgm:prSet presAssocID="{60CFDD73-415D-49FE-B1F3-7A2B258089EA}" presName="parentShp" presStyleLbl="node1" presStyleIdx="1" presStyleCnt="4" custScaleX="112393">
        <dgm:presLayoutVars>
          <dgm:bulletEnabled val="1"/>
        </dgm:presLayoutVars>
      </dgm:prSet>
      <dgm:spPr/>
      <dgm:t>
        <a:bodyPr/>
        <a:lstStyle/>
        <a:p>
          <a:endParaRPr lang="en-US"/>
        </a:p>
      </dgm:t>
    </dgm:pt>
    <dgm:pt modelId="{DE0305FE-B040-4131-B119-A2A1219E7BB8}" type="pres">
      <dgm:prSet presAssocID="{60CFDD73-415D-49FE-B1F3-7A2B258089EA}" presName="childShp" presStyleLbl="bgAccFollowNode1" presStyleIdx="1" presStyleCnt="4">
        <dgm:presLayoutVars>
          <dgm:bulletEnabled val="1"/>
        </dgm:presLayoutVars>
      </dgm:prSet>
      <dgm:spPr/>
    </dgm:pt>
    <dgm:pt modelId="{ABB0F7C6-9A16-41DA-80F0-DE0B9383E0F3}" type="pres">
      <dgm:prSet presAssocID="{B96E26C5-73BD-43FD-A19E-75C7E9229BFF}" presName="spacing" presStyleCnt="0"/>
      <dgm:spPr/>
    </dgm:pt>
    <dgm:pt modelId="{B54C0FE2-ED75-4B59-AE86-20F0A2C7E350}" type="pres">
      <dgm:prSet presAssocID="{E83D4B86-34E2-461B-8B4C-55F9B2359CEE}" presName="linNode" presStyleCnt="0"/>
      <dgm:spPr/>
    </dgm:pt>
    <dgm:pt modelId="{8F33DD35-CBEA-40FD-B9D8-21A7CEE39BF1}" type="pres">
      <dgm:prSet presAssocID="{E83D4B86-34E2-461B-8B4C-55F9B2359CEE}" presName="parentShp" presStyleLbl="node1" presStyleIdx="2" presStyleCnt="4" custScaleX="112393">
        <dgm:presLayoutVars>
          <dgm:bulletEnabled val="1"/>
        </dgm:presLayoutVars>
      </dgm:prSet>
      <dgm:spPr/>
      <dgm:t>
        <a:bodyPr/>
        <a:lstStyle/>
        <a:p>
          <a:endParaRPr lang="en-US"/>
        </a:p>
      </dgm:t>
    </dgm:pt>
    <dgm:pt modelId="{BA449EA1-9CF5-4B1F-9EA4-D136BE4ED33C}" type="pres">
      <dgm:prSet presAssocID="{E83D4B86-34E2-461B-8B4C-55F9B2359CEE}" presName="childShp" presStyleLbl="bgAccFollowNode1" presStyleIdx="2" presStyleCnt="4">
        <dgm:presLayoutVars>
          <dgm:bulletEnabled val="1"/>
        </dgm:presLayoutVars>
      </dgm:prSet>
      <dgm:spPr/>
    </dgm:pt>
    <dgm:pt modelId="{C88852C6-A79E-46E0-A047-7B41AC4F2E3F}" type="pres">
      <dgm:prSet presAssocID="{2D5CFFBC-2EE3-417E-AA1A-93F3F70A4270}" presName="spacing" presStyleCnt="0"/>
      <dgm:spPr/>
    </dgm:pt>
    <dgm:pt modelId="{F43EE608-A9F2-48B4-830D-6DFCC18B21E1}" type="pres">
      <dgm:prSet presAssocID="{3C3200EC-B7FC-49BC-9E2E-F875EA4D3266}" presName="linNode" presStyleCnt="0"/>
      <dgm:spPr/>
    </dgm:pt>
    <dgm:pt modelId="{C959E0D9-71D2-4C7D-8158-FB9B60334324}" type="pres">
      <dgm:prSet presAssocID="{3C3200EC-B7FC-49BC-9E2E-F875EA4D3266}" presName="parentShp" presStyleLbl="node1" presStyleIdx="3" presStyleCnt="4" custScaleX="112393">
        <dgm:presLayoutVars>
          <dgm:bulletEnabled val="1"/>
        </dgm:presLayoutVars>
      </dgm:prSet>
      <dgm:spPr/>
      <dgm:t>
        <a:bodyPr/>
        <a:lstStyle/>
        <a:p>
          <a:endParaRPr lang="en-US"/>
        </a:p>
      </dgm:t>
    </dgm:pt>
    <dgm:pt modelId="{02B4E1BC-BD8C-4955-9EDE-295DB1F38818}" type="pres">
      <dgm:prSet presAssocID="{3C3200EC-B7FC-49BC-9E2E-F875EA4D3266}" presName="childShp" presStyleLbl="bgAccFollowNode1" presStyleIdx="3" presStyleCnt="4">
        <dgm:presLayoutVars>
          <dgm:bulletEnabled val="1"/>
        </dgm:presLayoutVars>
      </dgm:prSet>
      <dgm:spPr/>
    </dgm:pt>
  </dgm:ptLst>
  <dgm:cxnLst>
    <dgm:cxn modelId="{97B186D1-B876-4452-BDE8-4C76FEDABC07}" type="presOf" srcId="{E83D4B86-34E2-461B-8B4C-55F9B2359CEE}" destId="{8F33DD35-CBEA-40FD-B9D8-21A7CEE39BF1}" srcOrd="0" destOrd="0" presId="urn:microsoft.com/office/officeart/2005/8/layout/vList6"/>
    <dgm:cxn modelId="{37BAEEDA-4081-46EF-BBEB-D793F16EC1EC}" srcId="{013B1EB7-689A-49DA-A120-C41DC1688DE5}" destId="{E83D4B86-34E2-461B-8B4C-55F9B2359CEE}" srcOrd="2" destOrd="0" parTransId="{C4C7F6ED-F6A1-4DFA-A4A3-2AD1457B9ED3}" sibTransId="{2D5CFFBC-2EE3-417E-AA1A-93F3F70A4270}"/>
    <dgm:cxn modelId="{0BDE6E4F-7F68-4DC7-A166-D6FD97533FD2}" srcId="{013B1EB7-689A-49DA-A120-C41DC1688DE5}" destId="{3C3200EC-B7FC-49BC-9E2E-F875EA4D3266}" srcOrd="3" destOrd="0" parTransId="{E2AF3FDC-AB4A-45E7-8753-8C8487A219FD}" sibTransId="{324975F1-7EC8-4937-A2C4-956E1DD3FFE4}"/>
    <dgm:cxn modelId="{2BAC7C86-D8A3-4070-B489-14B17A40E754}" srcId="{013B1EB7-689A-49DA-A120-C41DC1688DE5}" destId="{60CFDD73-415D-49FE-B1F3-7A2B258089EA}" srcOrd="1" destOrd="0" parTransId="{05D9675C-7989-49A2-AB66-2246FD00DE80}" sibTransId="{B96E26C5-73BD-43FD-A19E-75C7E9229BFF}"/>
    <dgm:cxn modelId="{37DBB87C-4549-41EA-B30D-D9FFC9D009B8}" srcId="{013B1EB7-689A-49DA-A120-C41DC1688DE5}" destId="{B723C60A-62D9-4FE1-8863-E4C00FBA5CF3}" srcOrd="0" destOrd="0" parTransId="{00F48470-E33F-45DA-9CCA-B941011C3ECA}" sibTransId="{6D246321-CC41-4C65-AEA4-1128083B233B}"/>
    <dgm:cxn modelId="{7831E14B-04E6-4EF4-AA26-0545180DC3C6}" type="presOf" srcId="{60CFDD73-415D-49FE-B1F3-7A2B258089EA}" destId="{36499CB0-3725-4608-94F0-3F343BEFD8FF}" srcOrd="0" destOrd="0" presId="urn:microsoft.com/office/officeart/2005/8/layout/vList6"/>
    <dgm:cxn modelId="{F927F5F5-4376-4BD6-B7E6-65BE79ED6402}" type="presOf" srcId="{013B1EB7-689A-49DA-A120-C41DC1688DE5}" destId="{461673A5-AE76-4913-9798-FB6A2108420B}" srcOrd="0" destOrd="0" presId="urn:microsoft.com/office/officeart/2005/8/layout/vList6"/>
    <dgm:cxn modelId="{0EE77892-5E44-4C4C-8CD7-2DC882A64B37}" type="presOf" srcId="{B723C60A-62D9-4FE1-8863-E4C00FBA5CF3}" destId="{98811687-48E9-4FA6-AD92-B7268B393953}" srcOrd="0" destOrd="0" presId="urn:microsoft.com/office/officeart/2005/8/layout/vList6"/>
    <dgm:cxn modelId="{6724E8C1-6084-49AF-8878-415877FEAF83}" type="presOf" srcId="{B49C2675-33F2-4C9E-92F4-7D448A8F8814}" destId="{380D9683-8371-4274-95CD-CF94A73D0305}" srcOrd="0" destOrd="0" presId="urn:microsoft.com/office/officeart/2005/8/layout/vList6"/>
    <dgm:cxn modelId="{4D883FED-83ED-42A7-BF35-E4D3AE79A7D9}" srcId="{B723C60A-62D9-4FE1-8863-E4C00FBA5CF3}" destId="{B49C2675-33F2-4C9E-92F4-7D448A8F8814}" srcOrd="0" destOrd="0" parTransId="{8985AD41-0853-4C2E-80A0-D2D6937EBA28}" sibTransId="{8D77B78B-E451-44B9-B7BF-249EE4ADB27C}"/>
    <dgm:cxn modelId="{4B974457-1F4C-4C98-910C-320CD3B73197}" type="presOf" srcId="{3C3200EC-B7FC-49BC-9E2E-F875EA4D3266}" destId="{C959E0D9-71D2-4C7D-8158-FB9B60334324}" srcOrd="0" destOrd="0" presId="urn:microsoft.com/office/officeart/2005/8/layout/vList6"/>
    <dgm:cxn modelId="{AED4C612-45C3-4540-A85E-6B9B8B92D287}" type="presParOf" srcId="{461673A5-AE76-4913-9798-FB6A2108420B}" destId="{64C1499B-EFA3-40F3-8BBF-0BC41237248B}" srcOrd="0" destOrd="0" presId="urn:microsoft.com/office/officeart/2005/8/layout/vList6"/>
    <dgm:cxn modelId="{4B26AEC7-D12A-49AA-A154-3F4B49DE9FA5}" type="presParOf" srcId="{64C1499B-EFA3-40F3-8BBF-0BC41237248B}" destId="{98811687-48E9-4FA6-AD92-B7268B393953}" srcOrd="0" destOrd="0" presId="urn:microsoft.com/office/officeart/2005/8/layout/vList6"/>
    <dgm:cxn modelId="{D8622196-C549-45A6-B3C6-2BC0D08D23FD}" type="presParOf" srcId="{64C1499B-EFA3-40F3-8BBF-0BC41237248B}" destId="{380D9683-8371-4274-95CD-CF94A73D0305}" srcOrd="1" destOrd="0" presId="urn:microsoft.com/office/officeart/2005/8/layout/vList6"/>
    <dgm:cxn modelId="{A38C8408-518C-4D57-98C1-8762BAB23210}" type="presParOf" srcId="{461673A5-AE76-4913-9798-FB6A2108420B}" destId="{E52DF747-6FAE-41BB-9C23-7870529D19F1}" srcOrd="1" destOrd="0" presId="urn:microsoft.com/office/officeart/2005/8/layout/vList6"/>
    <dgm:cxn modelId="{D58CB752-B22A-4104-B434-F34DCC0DB906}" type="presParOf" srcId="{461673A5-AE76-4913-9798-FB6A2108420B}" destId="{D25397FD-6161-4C3F-93F8-380EEAD3050A}" srcOrd="2" destOrd="0" presId="urn:microsoft.com/office/officeart/2005/8/layout/vList6"/>
    <dgm:cxn modelId="{6EC80301-D76C-40BE-B40C-00C1D1ED5887}" type="presParOf" srcId="{D25397FD-6161-4C3F-93F8-380EEAD3050A}" destId="{36499CB0-3725-4608-94F0-3F343BEFD8FF}" srcOrd="0" destOrd="0" presId="urn:microsoft.com/office/officeart/2005/8/layout/vList6"/>
    <dgm:cxn modelId="{2F1BBF7E-B1ED-441E-861A-A1C9DAD98235}" type="presParOf" srcId="{D25397FD-6161-4C3F-93F8-380EEAD3050A}" destId="{DE0305FE-B040-4131-B119-A2A1219E7BB8}" srcOrd="1" destOrd="0" presId="urn:microsoft.com/office/officeart/2005/8/layout/vList6"/>
    <dgm:cxn modelId="{5A77849A-A0BC-4013-9233-3233DCB7920E}" type="presParOf" srcId="{461673A5-AE76-4913-9798-FB6A2108420B}" destId="{ABB0F7C6-9A16-41DA-80F0-DE0B9383E0F3}" srcOrd="3" destOrd="0" presId="urn:microsoft.com/office/officeart/2005/8/layout/vList6"/>
    <dgm:cxn modelId="{8197CC01-50AE-4F0D-8974-0B9DC2837077}" type="presParOf" srcId="{461673A5-AE76-4913-9798-FB6A2108420B}" destId="{B54C0FE2-ED75-4B59-AE86-20F0A2C7E350}" srcOrd="4" destOrd="0" presId="urn:microsoft.com/office/officeart/2005/8/layout/vList6"/>
    <dgm:cxn modelId="{EEF93C6B-3D52-4B4D-BFC6-E76A5D8B44D0}" type="presParOf" srcId="{B54C0FE2-ED75-4B59-AE86-20F0A2C7E350}" destId="{8F33DD35-CBEA-40FD-B9D8-21A7CEE39BF1}" srcOrd="0" destOrd="0" presId="urn:microsoft.com/office/officeart/2005/8/layout/vList6"/>
    <dgm:cxn modelId="{06BC7CB0-C2DE-4B89-A7DE-A246D3DD7828}" type="presParOf" srcId="{B54C0FE2-ED75-4B59-AE86-20F0A2C7E350}" destId="{BA449EA1-9CF5-4B1F-9EA4-D136BE4ED33C}" srcOrd="1" destOrd="0" presId="urn:microsoft.com/office/officeart/2005/8/layout/vList6"/>
    <dgm:cxn modelId="{ABB64CA6-A8A1-4766-89BF-97E4214AEB7A}" type="presParOf" srcId="{461673A5-AE76-4913-9798-FB6A2108420B}" destId="{C88852C6-A79E-46E0-A047-7B41AC4F2E3F}" srcOrd="5" destOrd="0" presId="urn:microsoft.com/office/officeart/2005/8/layout/vList6"/>
    <dgm:cxn modelId="{AE6D453F-D902-4AFF-8D8B-DAA4E0C5C5FE}" type="presParOf" srcId="{461673A5-AE76-4913-9798-FB6A2108420B}" destId="{F43EE608-A9F2-48B4-830D-6DFCC18B21E1}" srcOrd="6" destOrd="0" presId="urn:microsoft.com/office/officeart/2005/8/layout/vList6"/>
    <dgm:cxn modelId="{E5C63A5A-EC4B-45FB-9671-DD6F1F6638D3}" type="presParOf" srcId="{F43EE608-A9F2-48B4-830D-6DFCC18B21E1}" destId="{C959E0D9-71D2-4C7D-8158-FB9B60334324}" srcOrd="0" destOrd="0" presId="urn:microsoft.com/office/officeart/2005/8/layout/vList6"/>
    <dgm:cxn modelId="{3A73663E-AF72-49C5-95E6-443D4710035E}" type="presParOf" srcId="{F43EE608-A9F2-48B4-830D-6DFCC18B21E1}" destId="{02B4E1BC-BD8C-4955-9EDE-295DB1F38818}"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3B1EB7-689A-49DA-A120-C41DC1688DE5}" type="doc">
      <dgm:prSet loTypeId="urn:microsoft.com/office/officeart/2005/8/layout/vList6" loCatId="list" qsTypeId="urn:microsoft.com/office/officeart/2005/8/quickstyle/simple1" qsCatId="simple" csTypeId="urn:microsoft.com/office/officeart/2005/8/colors/colorful1" csCatId="colorful" phldr="1"/>
      <dgm:spPr/>
      <dgm:t>
        <a:bodyPr/>
        <a:lstStyle/>
        <a:p>
          <a:endParaRPr lang="en-US"/>
        </a:p>
      </dgm:t>
    </dgm:pt>
    <dgm:pt modelId="{B723C60A-62D9-4FE1-8863-E4C00FBA5CF3}">
      <dgm:prSet custT="1"/>
      <dgm:spPr/>
      <dgm:t>
        <a:bodyPr/>
        <a:lstStyle/>
        <a:p>
          <a:pPr algn="l"/>
          <a:r>
            <a:rPr lang="en-US" sz="1400" b="0" dirty="0" smtClean="0">
              <a:solidFill>
                <a:schemeClr val="bg1"/>
              </a:solidFill>
              <a:latin typeface="+mn-lt"/>
              <a:cs typeface="Times New Roman" pitchFamily="18" charset="0"/>
            </a:rPr>
            <a:t>What is the definition of Aquatic Invasive Species?  Where did you find it? </a:t>
          </a:r>
          <a:endParaRPr lang="en-US" sz="1400" b="0" dirty="0">
            <a:solidFill>
              <a:schemeClr val="bg1"/>
            </a:solidFill>
            <a:latin typeface="+mn-lt"/>
          </a:endParaRPr>
        </a:p>
      </dgm:t>
    </dgm:pt>
    <dgm:pt modelId="{00F48470-E33F-45DA-9CCA-B941011C3ECA}" type="parTrans" cxnId="{37DBB87C-4549-41EA-B30D-D9FFC9D009B8}">
      <dgm:prSet/>
      <dgm:spPr/>
      <dgm:t>
        <a:bodyPr/>
        <a:lstStyle/>
        <a:p>
          <a:endParaRPr lang="en-US"/>
        </a:p>
      </dgm:t>
    </dgm:pt>
    <dgm:pt modelId="{6D246321-CC41-4C65-AEA4-1128083B233B}" type="sibTrans" cxnId="{37DBB87C-4549-41EA-B30D-D9FFC9D009B8}">
      <dgm:prSet/>
      <dgm:spPr/>
      <dgm:t>
        <a:bodyPr/>
        <a:lstStyle/>
        <a:p>
          <a:endParaRPr lang="en-US"/>
        </a:p>
      </dgm:t>
    </dgm:pt>
    <dgm:pt modelId="{60CFDD73-415D-49FE-B1F3-7A2B258089EA}">
      <dgm:prSet custT="1"/>
      <dgm:spPr/>
      <dgm:t>
        <a:bodyPr/>
        <a:lstStyle/>
        <a:p>
          <a:endParaRPr lang="en-US" sz="1400" b="1" dirty="0" smtClean="0"/>
        </a:p>
        <a:p>
          <a:r>
            <a:rPr lang="en-US" sz="1400" b="1" dirty="0" smtClean="0"/>
            <a:t>Find three activities that could supplement a middle school Geography lesson that can be done in 30 minutes or less.  </a:t>
          </a:r>
        </a:p>
        <a:p>
          <a:pPr algn="l"/>
          <a:endParaRPr lang="en-US" sz="1400" b="1" dirty="0" smtClean="0"/>
        </a:p>
      </dgm:t>
    </dgm:pt>
    <dgm:pt modelId="{05D9675C-7989-49A2-AB66-2246FD00DE80}" type="parTrans" cxnId="{2BAC7C86-D8A3-4070-B489-14B17A40E754}">
      <dgm:prSet/>
      <dgm:spPr/>
      <dgm:t>
        <a:bodyPr/>
        <a:lstStyle/>
        <a:p>
          <a:endParaRPr lang="en-US"/>
        </a:p>
      </dgm:t>
    </dgm:pt>
    <dgm:pt modelId="{B96E26C5-73BD-43FD-A19E-75C7E9229BFF}" type="sibTrans" cxnId="{2BAC7C86-D8A3-4070-B489-14B17A40E754}">
      <dgm:prSet/>
      <dgm:spPr/>
      <dgm:t>
        <a:bodyPr/>
        <a:lstStyle/>
        <a:p>
          <a:endParaRPr lang="en-US"/>
        </a:p>
      </dgm:t>
    </dgm:pt>
    <dgm:pt modelId="{E83D4B86-34E2-461B-8B4C-55F9B2359CEE}">
      <dgm:prSet custT="1"/>
      <dgm:spPr/>
      <dgm:t>
        <a:bodyPr/>
        <a:lstStyle/>
        <a:p>
          <a:pPr algn="l"/>
          <a:r>
            <a:rPr lang="en-US" sz="1400" b="1" dirty="0" smtClean="0"/>
            <a:t>Find three writing activities that involve role-play.  What reference did you use to find this information? </a:t>
          </a:r>
          <a:endParaRPr lang="en-US" sz="1400" b="1" dirty="0"/>
        </a:p>
      </dgm:t>
    </dgm:pt>
    <dgm:pt modelId="{C4C7F6ED-F6A1-4DFA-A4A3-2AD1457B9ED3}" type="parTrans" cxnId="{37BAEEDA-4081-46EF-BBEB-D793F16EC1EC}">
      <dgm:prSet/>
      <dgm:spPr/>
      <dgm:t>
        <a:bodyPr/>
        <a:lstStyle/>
        <a:p>
          <a:endParaRPr lang="en-US"/>
        </a:p>
      </dgm:t>
    </dgm:pt>
    <dgm:pt modelId="{2D5CFFBC-2EE3-417E-AA1A-93F3F70A4270}" type="sibTrans" cxnId="{37BAEEDA-4081-46EF-BBEB-D793F16EC1EC}">
      <dgm:prSet/>
      <dgm:spPr/>
      <dgm:t>
        <a:bodyPr/>
        <a:lstStyle/>
        <a:p>
          <a:endParaRPr lang="en-US"/>
        </a:p>
      </dgm:t>
    </dgm:pt>
    <dgm:pt modelId="{3C3200EC-B7FC-49BC-9E2E-F875EA4D3266}">
      <dgm:prSet custT="1"/>
      <dgm:spPr/>
      <dgm:t>
        <a:bodyPr/>
        <a:lstStyle/>
        <a:p>
          <a:endParaRPr lang="en-US" sz="1400" b="1" dirty="0" smtClean="0"/>
        </a:p>
        <a:p>
          <a:r>
            <a:rPr lang="en-US" sz="1400" b="1" dirty="0" smtClean="0"/>
            <a:t>List an activity that you could use for your students that could easily correlate to your curriculum. </a:t>
          </a:r>
        </a:p>
        <a:p>
          <a:pPr algn="ctr"/>
          <a:endParaRPr lang="en-US" sz="1400" b="1" dirty="0"/>
        </a:p>
      </dgm:t>
    </dgm:pt>
    <dgm:pt modelId="{E2AF3FDC-AB4A-45E7-8753-8C8487A219FD}" type="parTrans" cxnId="{0BDE6E4F-7F68-4DC7-A166-D6FD97533FD2}">
      <dgm:prSet/>
      <dgm:spPr/>
      <dgm:t>
        <a:bodyPr/>
        <a:lstStyle/>
        <a:p>
          <a:endParaRPr lang="en-US"/>
        </a:p>
      </dgm:t>
    </dgm:pt>
    <dgm:pt modelId="{324975F1-7EC8-4937-A2C4-956E1DD3FFE4}" type="sibTrans" cxnId="{0BDE6E4F-7F68-4DC7-A166-D6FD97533FD2}">
      <dgm:prSet/>
      <dgm:spPr/>
      <dgm:t>
        <a:bodyPr/>
        <a:lstStyle/>
        <a:p>
          <a:endParaRPr lang="en-US"/>
        </a:p>
      </dgm:t>
    </dgm:pt>
    <dgm:pt modelId="{B49C2675-33F2-4C9E-92F4-7D448A8F8814}">
      <dgm:prSet custT="1"/>
      <dgm:spPr/>
      <dgm:t>
        <a:bodyPr anchor="ctr"/>
        <a:lstStyle/>
        <a:p>
          <a:endParaRPr lang="en-US" sz="1200" dirty="0"/>
        </a:p>
      </dgm:t>
    </dgm:pt>
    <dgm:pt modelId="{8985AD41-0853-4C2E-80A0-D2D6937EBA28}" type="parTrans" cxnId="{4D883FED-83ED-42A7-BF35-E4D3AE79A7D9}">
      <dgm:prSet/>
      <dgm:spPr/>
      <dgm:t>
        <a:bodyPr/>
        <a:lstStyle/>
        <a:p>
          <a:endParaRPr lang="en-US"/>
        </a:p>
      </dgm:t>
    </dgm:pt>
    <dgm:pt modelId="{8D77B78B-E451-44B9-B7BF-249EE4ADB27C}" type="sibTrans" cxnId="{4D883FED-83ED-42A7-BF35-E4D3AE79A7D9}">
      <dgm:prSet/>
      <dgm:spPr/>
      <dgm:t>
        <a:bodyPr/>
        <a:lstStyle/>
        <a:p>
          <a:endParaRPr lang="en-US"/>
        </a:p>
      </dgm:t>
    </dgm:pt>
    <dgm:pt modelId="{461673A5-AE76-4913-9798-FB6A2108420B}" type="pres">
      <dgm:prSet presAssocID="{013B1EB7-689A-49DA-A120-C41DC1688DE5}" presName="Name0" presStyleCnt="0">
        <dgm:presLayoutVars>
          <dgm:dir/>
          <dgm:animLvl val="lvl"/>
          <dgm:resizeHandles/>
        </dgm:presLayoutVars>
      </dgm:prSet>
      <dgm:spPr/>
      <dgm:t>
        <a:bodyPr/>
        <a:lstStyle/>
        <a:p>
          <a:endParaRPr lang="en-US"/>
        </a:p>
      </dgm:t>
    </dgm:pt>
    <dgm:pt modelId="{64C1499B-EFA3-40F3-8BBF-0BC41237248B}" type="pres">
      <dgm:prSet presAssocID="{B723C60A-62D9-4FE1-8863-E4C00FBA5CF3}" presName="linNode" presStyleCnt="0"/>
      <dgm:spPr/>
    </dgm:pt>
    <dgm:pt modelId="{98811687-48E9-4FA6-AD92-B7268B393953}" type="pres">
      <dgm:prSet presAssocID="{B723C60A-62D9-4FE1-8863-E4C00FBA5CF3}" presName="parentShp" presStyleLbl="node1" presStyleIdx="0" presStyleCnt="4" custScaleX="110787">
        <dgm:presLayoutVars>
          <dgm:bulletEnabled val="1"/>
        </dgm:presLayoutVars>
      </dgm:prSet>
      <dgm:spPr/>
      <dgm:t>
        <a:bodyPr/>
        <a:lstStyle/>
        <a:p>
          <a:endParaRPr lang="en-US"/>
        </a:p>
      </dgm:t>
    </dgm:pt>
    <dgm:pt modelId="{380D9683-8371-4274-95CD-CF94A73D0305}" type="pres">
      <dgm:prSet presAssocID="{B723C60A-62D9-4FE1-8863-E4C00FBA5CF3}" presName="childShp" presStyleLbl="bgAccFollowNode1" presStyleIdx="0" presStyleCnt="4">
        <dgm:presLayoutVars>
          <dgm:bulletEnabled val="1"/>
        </dgm:presLayoutVars>
      </dgm:prSet>
      <dgm:spPr/>
      <dgm:t>
        <a:bodyPr/>
        <a:lstStyle/>
        <a:p>
          <a:endParaRPr lang="en-US"/>
        </a:p>
      </dgm:t>
    </dgm:pt>
    <dgm:pt modelId="{E52DF747-6FAE-41BB-9C23-7870529D19F1}" type="pres">
      <dgm:prSet presAssocID="{6D246321-CC41-4C65-AEA4-1128083B233B}" presName="spacing" presStyleCnt="0"/>
      <dgm:spPr/>
    </dgm:pt>
    <dgm:pt modelId="{D25397FD-6161-4C3F-93F8-380EEAD3050A}" type="pres">
      <dgm:prSet presAssocID="{60CFDD73-415D-49FE-B1F3-7A2B258089EA}" presName="linNode" presStyleCnt="0"/>
      <dgm:spPr/>
    </dgm:pt>
    <dgm:pt modelId="{36499CB0-3725-4608-94F0-3F343BEFD8FF}" type="pres">
      <dgm:prSet presAssocID="{60CFDD73-415D-49FE-B1F3-7A2B258089EA}" presName="parentShp" presStyleLbl="node1" presStyleIdx="1" presStyleCnt="4" custScaleX="112393">
        <dgm:presLayoutVars>
          <dgm:bulletEnabled val="1"/>
        </dgm:presLayoutVars>
      </dgm:prSet>
      <dgm:spPr/>
      <dgm:t>
        <a:bodyPr/>
        <a:lstStyle/>
        <a:p>
          <a:endParaRPr lang="en-US"/>
        </a:p>
      </dgm:t>
    </dgm:pt>
    <dgm:pt modelId="{DE0305FE-B040-4131-B119-A2A1219E7BB8}" type="pres">
      <dgm:prSet presAssocID="{60CFDD73-415D-49FE-B1F3-7A2B258089EA}" presName="childShp" presStyleLbl="bgAccFollowNode1" presStyleIdx="1" presStyleCnt="4">
        <dgm:presLayoutVars>
          <dgm:bulletEnabled val="1"/>
        </dgm:presLayoutVars>
      </dgm:prSet>
      <dgm:spPr/>
    </dgm:pt>
    <dgm:pt modelId="{ABB0F7C6-9A16-41DA-80F0-DE0B9383E0F3}" type="pres">
      <dgm:prSet presAssocID="{B96E26C5-73BD-43FD-A19E-75C7E9229BFF}" presName="spacing" presStyleCnt="0"/>
      <dgm:spPr/>
    </dgm:pt>
    <dgm:pt modelId="{B54C0FE2-ED75-4B59-AE86-20F0A2C7E350}" type="pres">
      <dgm:prSet presAssocID="{E83D4B86-34E2-461B-8B4C-55F9B2359CEE}" presName="linNode" presStyleCnt="0"/>
      <dgm:spPr/>
    </dgm:pt>
    <dgm:pt modelId="{8F33DD35-CBEA-40FD-B9D8-21A7CEE39BF1}" type="pres">
      <dgm:prSet presAssocID="{E83D4B86-34E2-461B-8B4C-55F9B2359CEE}" presName="parentShp" presStyleLbl="node1" presStyleIdx="2" presStyleCnt="4" custScaleX="112393">
        <dgm:presLayoutVars>
          <dgm:bulletEnabled val="1"/>
        </dgm:presLayoutVars>
      </dgm:prSet>
      <dgm:spPr/>
      <dgm:t>
        <a:bodyPr/>
        <a:lstStyle/>
        <a:p>
          <a:endParaRPr lang="en-US"/>
        </a:p>
      </dgm:t>
    </dgm:pt>
    <dgm:pt modelId="{BA449EA1-9CF5-4B1F-9EA4-D136BE4ED33C}" type="pres">
      <dgm:prSet presAssocID="{E83D4B86-34E2-461B-8B4C-55F9B2359CEE}" presName="childShp" presStyleLbl="bgAccFollowNode1" presStyleIdx="2" presStyleCnt="4">
        <dgm:presLayoutVars>
          <dgm:bulletEnabled val="1"/>
        </dgm:presLayoutVars>
      </dgm:prSet>
      <dgm:spPr/>
    </dgm:pt>
    <dgm:pt modelId="{C88852C6-A79E-46E0-A047-7B41AC4F2E3F}" type="pres">
      <dgm:prSet presAssocID="{2D5CFFBC-2EE3-417E-AA1A-93F3F70A4270}" presName="spacing" presStyleCnt="0"/>
      <dgm:spPr/>
    </dgm:pt>
    <dgm:pt modelId="{F43EE608-A9F2-48B4-830D-6DFCC18B21E1}" type="pres">
      <dgm:prSet presAssocID="{3C3200EC-B7FC-49BC-9E2E-F875EA4D3266}" presName="linNode" presStyleCnt="0"/>
      <dgm:spPr/>
    </dgm:pt>
    <dgm:pt modelId="{C959E0D9-71D2-4C7D-8158-FB9B60334324}" type="pres">
      <dgm:prSet presAssocID="{3C3200EC-B7FC-49BC-9E2E-F875EA4D3266}" presName="parentShp" presStyleLbl="node1" presStyleIdx="3" presStyleCnt="4" custScaleX="112393">
        <dgm:presLayoutVars>
          <dgm:bulletEnabled val="1"/>
        </dgm:presLayoutVars>
      </dgm:prSet>
      <dgm:spPr/>
      <dgm:t>
        <a:bodyPr/>
        <a:lstStyle/>
        <a:p>
          <a:endParaRPr lang="en-US"/>
        </a:p>
      </dgm:t>
    </dgm:pt>
    <dgm:pt modelId="{02B4E1BC-BD8C-4955-9EDE-295DB1F38818}" type="pres">
      <dgm:prSet presAssocID="{3C3200EC-B7FC-49BC-9E2E-F875EA4D3266}" presName="childShp" presStyleLbl="bgAccFollowNode1" presStyleIdx="3" presStyleCnt="4">
        <dgm:presLayoutVars>
          <dgm:bulletEnabled val="1"/>
        </dgm:presLayoutVars>
      </dgm:prSet>
      <dgm:spPr/>
    </dgm:pt>
  </dgm:ptLst>
  <dgm:cxnLst>
    <dgm:cxn modelId="{59909965-0A75-44BD-BEFA-B11CB0401CBF}" type="presOf" srcId="{013B1EB7-689A-49DA-A120-C41DC1688DE5}" destId="{461673A5-AE76-4913-9798-FB6A2108420B}" srcOrd="0" destOrd="0" presId="urn:microsoft.com/office/officeart/2005/8/layout/vList6"/>
    <dgm:cxn modelId="{37BAEEDA-4081-46EF-BBEB-D793F16EC1EC}" srcId="{013B1EB7-689A-49DA-A120-C41DC1688DE5}" destId="{E83D4B86-34E2-461B-8B4C-55F9B2359CEE}" srcOrd="2" destOrd="0" parTransId="{C4C7F6ED-F6A1-4DFA-A4A3-2AD1457B9ED3}" sibTransId="{2D5CFFBC-2EE3-417E-AA1A-93F3F70A4270}"/>
    <dgm:cxn modelId="{1896A2B6-043D-4A36-B8AC-1927AF340E46}" type="presOf" srcId="{E83D4B86-34E2-461B-8B4C-55F9B2359CEE}" destId="{8F33DD35-CBEA-40FD-B9D8-21A7CEE39BF1}" srcOrd="0" destOrd="0" presId="urn:microsoft.com/office/officeart/2005/8/layout/vList6"/>
    <dgm:cxn modelId="{0BDE6E4F-7F68-4DC7-A166-D6FD97533FD2}" srcId="{013B1EB7-689A-49DA-A120-C41DC1688DE5}" destId="{3C3200EC-B7FC-49BC-9E2E-F875EA4D3266}" srcOrd="3" destOrd="0" parTransId="{E2AF3FDC-AB4A-45E7-8753-8C8487A219FD}" sibTransId="{324975F1-7EC8-4937-A2C4-956E1DD3FFE4}"/>
    <dgm:cxn modelId="{2BAC7C86-D8A3-4070-B489-14B17A40E754}" srcId="{013B1EB7-689A-49DA-A120-C41DC1688DE5}" destId="{60CFDD73-415D-49FE-B1F3-7A2B258089EA}" srcOrd="1" destOrd="0" parTransId="{05D9675C-7989-49A2-AB66-2246FD00DE80}" sibTransId="{B96E26C5-73BD-43FD-A19E-75C7E9229BFF}"/>
    <dgm:cxn modelId="{37DBB87C-4549-41EA-B30D-D9FFC9D009B8}" srcId="{013B1EB7-689A-49DA-A120-C41DC1688DE5}" destId="{B723C60A-62D9-4FE1-8863-E4C00FBA5CF3}" srcOrd="0" destOrd="0" parTransId="{00F48470-E33F-45DA-9CCA-B941011C3ECA}" sibTransId="{6D246321-CC41-4C65-AEA4-1128083B233B}"/>
    <dgm:cxn modelId="{4F37A29E-EC81-4A42-AECB-B8ADF24687B2}" type="presOf" srcId="{60CFDD73-415D-49FE-B1F3-7A2B258089EA}" destId="{36499CB0-3725-4608-94F0-3F343BEFD8FF}" srcOrd="0" destOrd="0" presId="urn:microsoft.com/office/officeart/2005/8/layout/vList6"/>
    <dgm:cxn modelId="{E8B400AD-D74F-4FC0-AB16-BFFEB5657137}" type="presOf" srcId="{B49C2675-33F2-4C9E-92F4-7D448A8F8814}" destId="{380D9683-8371-4274-95CD-CF94A73D0305}" srcOrd="0" destOrd="0" presId="urn:microsoft.com/office/officeart/2005/8/layout/vList6"/>
    <dgm:cxn modelId="{A93B6B74-51E3-45FF-AA2C-411C145CE5AB}" type="presOf" srcId="{B723C60A-62D9-4FE1-8863-E4C00FBA5CF3}" destId="{98811687-48E9-4FA6-AD92-B7268B393953}" srcOrd="0" destOrd="0" presId="urn:microsoft.com/office/officeart/2005/8/layout/vList6"/>
    <dgm:cxn modelId="{4483D4E0-06E8-45F0-A721-655CA6937D39}" type="presOf" srcId="{3C3200EC-B7FC-49BC-9E2E-F875EA4D3266}" destId="{C959E0D9-71D2-4C7D-8158-FB9B60334324}" srcOrd="0" destOrd="0" presId="urn:microsoft.com/office/officeart/2005/8/layout/vList6"/>
    <dgm:cxn modelId="{4D883FED-83ED-42A7-BF35-E4D3AE79A7D9}" srcId="{B723C60A-62D9-4FE1-8863-E4C00FBA5CF3}" destId="{B49C2675-33F2-4C9E-92F4-7D448A8F8814}" srcOrd="0" destOrd="0" parTransId="{8985AD41-0853-4C2E-80A0-D2D6937EBA28}" sibTransId="{8D77B78B-E451-44B9-B7BF-249EE4ADB27C}"/>
    <dgm:cxn modelId="{93F3448F-49C4-4E40-95E3-ED4D427CE5A3}" type="presParOf" srcId="{461673A5-AE76-4913-9798-FB6A2108420B}" destId="{64C1499B-EFA3-40F3-8BBF-0BC41237248B}" srcOrd="0" destOrd="0" presId="urn:microsoft.com/office/officeart/2005/8/layout/vList6"/>
    <dgm:cxn modelId="{B5B1E1BD-676A-4796-AB94-22D03329F9FB}" type="presParOf" srcId="{64C1499B-EFA3-40F3-8BBF-0BC41237248B}" destId="{98811687-48E9-4FA6-AD92-B7268B393953}" srcOrd="0" destOrd="0" presId="urn:microsoft.com/office/officeart/2005/8/layout/vList6"/>
    <dgm:cxn modelId="{A1A3B79E-84CB-4D30-AEDB-35FD836F76F6}" type="presParOf" srcId="{64C1499B-EFA3-40F3-8BBF-0BC41237248B}" destId="{380D9683-8371-4274-95CD-CF94A73D0305}" srcOrd="1" destOrd="0" presId="urn:microsoft.com/office/officeart/2005/8/layout/vList6"/>
    <dgm:cxn modelId="{81DCCF81-82AE-4830-ADF7-E9C51D612124}" type="presParOf" srcId="{461673A5-AE76-4913-9798-FB6A2108420B}" destId="{E52DF747-6FAE-41BB-9C23-7870529D19F1}" srcOrd="1" destOrd="0" presId="urn:microsoft.com/office/officeart/2005/8/layout/vList6"/>
    <dgm:cxn modelId="{782036AA-BCF5-4939-9F23-3E78E41CED27}" type="presParOf" srcId="{461673A5-AE76-4913-9798-FB6A2108420B}" destId="{D25397FD-6161-4C3F-93F8-380EEAD3050A}" srcOrd="2" destOrd="0" presId="urn:microsoft.com/office/officeart/2005/8/layout/vList6"/>
    <dgm:cxn modelId="{F48D96AA-CD03-4EF9-A7FC-BE077D2471F3}" type="presParOf" srcId="{D25397FD-6161-4C3F-93F8-380EEAD3050A}" destId="{36499CB0-3725-4608-94F0-3F343BEFD8FF}" srcOrd="0" destOrd="0" presId="urn:microsoft.com/office/officeart/2005/8/layout/vList6"/>
    <dgm:cxn modelId="{D1D9257B-C9AB-4551-B7C4-2622DE59AB82}" type="presParOf" srcId="{D25397FD-6161-4C3F-93F8-380EEAD3050A}" destId="{DE0305FE-B040-4131-B119-A2A1219E7BB8}" srcOrd="1" destOrd="0" presId="urn:microsoft.com/office/officeart/2005/8/layout/vList6"/>
    <dgm:cxn modelId="{73220048-8845-4D9A-A4EE-147B0659EE9F}" type="presParOf" srcId="{461673A5-AE76-4913-9798-FB6A2108420B}" destId="{ABB0F7C6-9A16-41DA-80F0-DE0B9383E0F3}" srcOrd="3" destOrd="0" presId="urn:microsoft.com/office/officeart/2005/8/layout/vList6"/>
    <dgm:cxn modelId="{8B4ABE71-F842-4D89-8458-A13BE583060C}" type="presParOf" srcId="{461673A5-AE76-4913-9798-FB6A2108420B}" destId="{B54C0FE2-ED75-4B59-AE86-20F0A2C7E350}" srcOrd="4" destOrd="0" presId="urn:microsoft.com/office/officeart/2005/8/layout/vList6"/>
    <dgm:cxn modelId="{A3C53B10-8EA6-4ACE-B8B2-5F38AC22EF45}" type="presParOf" srcId="{B54C0FE2-ED75-4B59-AE86-20F0A2C7E350}" destId="{8F33DD35-CBEA-40FD-B9D8-21A7CEE39BF1}" srcOrd="0" destOrd="0" presId="urn:microsoft.com/office/officeart/2005/8/layout/vList6"/>
    <dgm:cxn modelId="{D06AE3FA-F26A-4BFF-A3D3-94FB6D4BE4BB}" type="presParOf" srcId="{B54C0FE2-ED75-4B59-AE86-20F0A2C7E350}" destId="{BA449EA1-9CF5-4B1F-9EA4-D136BE4ED33C}" srcOrd="1" destOrd="0" presId="urn:microsoft.com/office/officeart/2005/8/layout/vList6"/>
    <dgm:cxn modelId="{7A32C62A-AAD1-4FEC-B024-5543C42DFB3B}" type="presParOf" srcId="{461673A5-AE76-4913-9798-FB6A2108420B}" destId="{C88852C6-A79E-46E0-A047-7B41AC4F2E3F}" srcOrd="5" destOrd="0" presId="urn:microsoft.com/office/officeart/2005/8/layout/vList6"/>
    <dgm:cxn modelId="{2BD1DEE9-8BFD-4481-A631-5F0D3E6AA37E}" type="presParOf" srcId="{461673A5-AE76-4913-9798-FB6A2108420B}" destId="{F43EE608-A9F2-48B4-830D-6DFCC18B21E1}" srcOrd="6" destOrd="0" presId="urn:microsoft.com/office/officeart/2005/8/layout/vList6"/>
    <dgm:cxn modelId="{E2B22A62-D00C-4AD9-B913-9A3E1A4D2429}" type="presParOf" srcId="{F43EE608-A9F2-48B4-830D-6DFCC18B21E1}" destId="{C959E0D9-71D2-4C7D-8158-FB9B60334324}" srcOrd="0" destOrd="0" presId="urn:microsoft.com/office/officeart/2005/8/layout/vList6"/>
    <dgm:cxn modelId="{38685B77-7F27-428C-95B6-9A79036E4BD2}" type="presParOf" srcId="{F43EE608-A9F2-48B4-830D-6DFCC18B21E1}" destId="{02B4E1BC-BD8C-4955-9EDE-295DB1F38818}"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0D9683-8371-4274-95CD-CF94A73D0305}">
      <dsp:nvSpPr>
        <dsp:cNvPr id="0" name=""/>
        <dsp:cNvSpPr/>
      </dsp:nvSpPr>
      <dsp:spPr>
        <a:xfrm>
          <a:off x="3488920" y="1103"/>
          <a:ext cx="4720174" cy="875637"/>
        </a:xfrm>
        <a:prstGeom prst="rightArrow">
          <a:avLst>
            <a:gd name="adj1" fmla="val 75000"/>
            <a:gd name="adj2" fmla="val 50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114300" lvl="1" indent="-114300" algn="l" defTabSz="533400">
            <a:lnSpc>
              <a:spcPct val="90000"/>
            </a:lnSpc>
            <a:spcBef>
              <a:spcPct val="0"/>
            </a:spcBef>
            <a:spcAft>
              <a:spcPct val="15000"/>
            </a:spcAft>
            <a:buChar char="••"/>
          </a:pPr>
          <a:endParaRPr lang="en-US" sz="1200" kern="1200" dirty="0"/>
        </a:p>
      </dsp:txBody>
      <dsp:txXfrm>
        <a:off x="3488920" y="110558"/>
        <a:ext cx="4391810" cy="656727"/>
      </dsp:txXfrm>
    </dsp:sp>
    <dsp:sp modelId="{98811687-48E9-4FA6-AD92-B7268B393953}">
      <dsp:nvSpPr>
        <dsp:cNvPr id="0" name=""/>
        <dsp:cNvSpPr/>
      </dsp:nvSpPr>
      <dsp:spPr>
        <a:xfrm>
          <a:off x="2693" y="1103"/>
          <a:ext cx="3486226" cy="87563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algn="l" defTabSz="622300">
            <a:lnSpc>
              <a:spcPct val="90000"/>
            </a:lnSpc>
            <a:spcBef>
              <a:spcPct val="0"/>
            </a:spcBef>
            <a:spcAft>
              <a:spcPct val="35000"/>
            </a:spcAft>
          </a:pPr>
          <a:r>
            <a:rPr lang="en-US" sz="1400" b="0" kern="1200" dirty="0" smtClean="0">
              <a:solidFill>
                <a:schemeClr val="bg1"/>
              </a:solidFill>
              <a:latin typeface="+mn-lt"/>
              <a:cs typeface="Times New Roman" pitchFamily="18" charset="0"/>
            </a:rPr>
            <a:t>Find on which page the activity “Just Passing Through” is located.   List the different ways you were able to find this activity.</a:t>
          </a:r>
          <a:r>
            <a:rPr lang="en-US" sz="1400" b="0" kern="1200" dirty="0" smtClean="0">
              <a:solidFill>
                <a:schemeClr val="bg1"/>
              </a:solidFill>
              <a:latin typeface="+mn-lt"/>
            </a:rPr>
            <a:t> </a:t>
          </a:r>
          <a:endParaRPr lang="en-US" sz="1400" b="0" kern="1200" dirty="0">
            <a:solidFill>
              <a:schemeClr val="bg1"/>
            </a:solidFill>
            <a:latin typeface="+mn-lt"/>
          </a:endParaRPr>
        </a:p>
      </dsp:txBody>
      <dsp:txXfrm>
        <a:off x="45438" y="43848"/>
        <a:ext cx="3400736" cy="790147"/>
      </dsp:txXfrm>
    </dsp:sp>
    <dsp:sp modelId="{DE0305FE-B040-4131-B119-A2A1219E7BB8}">
      <dsp:nvSpPr>
        <dsp:cNvPr id="0" name=""/>
        <dsp:cNvSpPr/>
      </dsp:nvSpPr>
      <dsp:spPr>
        <a:xfrm>
          <a:off x="3517807" y="964304"/>
          <a:ext cx="4691304" cy="875637"/>
        </a:xfrm>
        <a:prstGeom prst="rightArrow">
          <a:avLst>
            <a:gd name="adj1" fmla="val 75000"/>
            <a:gd name="adj2" fmla="val 5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499CB0-3725-4608-94F0-3F343BEFD8FF}">
      <dsp:nvSpPr>
        <dsp:cNvPr id="0" name=""/>
        <dsp:cNvSpPr/>
      </dsp:nvSpPr>
      <dsp:spPr>
        <a:xfrm>
          <a:off x="2675" y="964304"/>
          <a:ext cx="3515132" cy="875637"/>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algn="l" defTabSz="622300">
            <a:lnSpc>
              <a:spcPct val="90000"/>
            </a:lnSpc>
            <a:spcBef>
              <a:spcPct val="0"/>
            </a:spcBef>
            <a:spcAft>
              <a:spcPct val="35000"/>
            </a:spcAft>
          </a:pPr>
          <a:r>
            <a:rPr lang="en-US" sz="1400" b="1" kern="1200" dirty="0" smtClean="0"/>
            <a:t>What is </a:t>
          </a:r>
          <a:r>
            <a:rPr lang="en-US" sz="1400" b="1" kern="1200" dirty="0" err="1" smtClean="0"/>
            <a:t>ActionEducation</a:t>
          </a:r>
          <a:r>
            <a:rPr lang="en-US" sz="1400" b="1" kern="1200" dirty="0" smtClean="0"/>
            <a:t> </a:t>
          </a:r>
          <a:r>
            <a:rPr lang="en-US" sz="700" b="1" kern="1200" dirty="0" smtClean="0"/>
            <a:t>TM</a:t>
          </a:r>
          <a:r>
            <a:rPr lang="en-US" sz="1400" b="1" kern="1200" dirty="0" smtClean="0"/>
            <a:t>?</a:t>
          </a:r>
        </a:p>
      </dsp:txBody>
      <dsp:txXfrm>
        <a:off x="45420" y="1007049"/>
        <a:ext cx="3429642" cy="790147"/>
      </dsp:txXfrm>
    </dsp:sp>
    <dsp:sp modelId="{BA449EA1-9CF5-4B1F-9EA4-D136BE4ED33C}">
      <dsp:nvSpPr>
        <dsp:cNvPr id="0" name=""/>
        <dsp:cNvSpPr/>
      </dsp:nvSpPr>
      <dsp:spPr>
        <a:xfrm>
          <a:off x="3517807" y="1927505"/>
          <a:ext cx="4691304" cy="875637"/>
        </a:xfrm>
        <a:prstGeom prst="rightArrow">
          <a:avLst>
            <a:gd name="adj1" fmla="val 75000"/>
            <a:gd name="adj2" fmla="val 50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33DD35-CBEA-40FD-B9D8-21A7CEE39BF1}">
      <dsp:nvSpPr>
        <dsp:cNvPr id="0" name=""/>
        <dsp:cNvSpPr/>
      </dsp:nvSpPr>
      <dsp:spPr>
        <a:xfrm>
          <a:off x="2675" y="1927505"/>
          <a:ext cx="3515132" cy="875637"/>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defTabSz="622300">
            <a:lnSpc>
              <a:spcPct val="90000"/>
            </a:lnSpc>
            <a:spcBef>
              <a:spcPct val="0"/>
            </a:spcBef>
            <a:spcAft>
              <a:spcPct val="35000"/>
            </a:spcAft>
          </a:pPr>
          <a:endParaRPr lang="en-US" sz="1400" b="1" kern="1200" dirty="0" smtClean="0"/>
        </a:p>
        <a:p>
          <a:pPr lvl="0" defTabSz="622300">
            <a:lnSpc>
              <a:spcPct val="90000"/>
            </a:lnSpc>
            <a:spcBef>
              <a:spcPct val="0"/>
            </a:spcBef>
            <a:spcAft>
              <a:spcPct val="35000"/>
            </a:spcAft>
          </a:pPr>
          <a:r>
            <a:rPr lang="en-US" sz="1400" b="1" kern="1200" dirty="0" smtClean="0"/>
            <a:t>For which grade levels are the activity “Poison Pump” appropriate?  How did you find this out?  What page and what reference? </a:t>
          </a:r>
        </a:p>
        <a:p>
          <a:pPr lvl="0" algn="ctr" defTabSz="622300">
            <a:lnSpc>
              <a:spcPct val="90000"/>
            </a:lnSpc>
            <a:spcBef>
              <a:spcPct val="0"/>
            </a:spcBef>
            <a:spcAft>
              <a:spcPct val="35000"/>
            </a:spcAft>
          </a:pPr>
          <a:endParaRPr lang="en-US" sz="1400" b="1" kern="1200" dirty="0"/>
        </a:p>
      </dsp:txBody>
      <dsp:txXfrm>
        <a:off x="45420" y="1970250"/>
        <a:ext cx="3429642" cy="790147"/>
      </dsp:txXfrm>
    </dsp:sp>
    <dsp:sp modelId="{02B4E1BC-BD8C-4955-9EDE-295DB1F38818}">
      <dsp:nvSpPr>
        <dsp:cNvPr id="0" name=""/>
        <dsp:cNvSpPr/>
      </dsp:nvSpPr>
      <dsp:spPr>
        <a:xfrm>
          <a:off x="3517807" y="2890706"/>
          <a:ext cx="4691304" cy="875637"/>
        </a:xfrm>
        <a:prstGeom prst="rightArrow">
          <a:avLst>
            <a:gd name="adj1" fmla="val 75000"/>
            <a:gd name="adj2" fmla="val 50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959E0D9-71D2-4C7D-8158-FB9B60334324}">
      <dsp:nvSpPr>
        <dsp:cNvPr id="0" name=""/>
        <dsp:cNvSpPr/>
      </dsp:nvSpPr>
      <dsp:spPr>
        <a:xfrm>
          <a:off x="2675" y="2890706"/>
          <a:ext cx="3515132" cy="875637"/>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defTabSz="622300">
            <a:lnSpc>
              <a:spcPct val="90000"/>
            </a:lnSpc>
            <a:spcBef>
              <a:spcPct val="0"/>
            </a:spcBef>
            <a:spcAft>
              <a:spcPct val="35000"/>
            </a:spcAft>
          </a:pPr>
          <a:endParaRPr lang="en-US" sz="1400" b="1" kern="1200" dirty="0" smtClean="0"/>
        </a:p>
        <a:p>
          <a:pPr lvl="0" defTabSz="622300">
            <a:lnSpc>
              <a:spcPct val="90000"/>
            </a:lnSpc>
            <a:spcBef>
              <a:spcPct val="0"/>
            </a:spcBef>
            <a:spcAft>
              <a:spcPct val="35000"/>
            </a:spcAft>
          </a:pPr>
          <a:r>
            <a:rPr lang="en-US" sz="1400" b="1" kern="1200" dirty="0" smtClean="0"/>
            <a:t>Name 3 activities that could complement the learning in  “Springing into Action”.  How did you discover this information? </a:t>
          </a:r>
        </a:p>
        <a:p>
          <a:pPr lvl="0" algn="ctr" defTabSz="622300">
            <a:lnSpc>
              <a:spcPct val="90000"/>
            </a:lnSpc>
            <a:spcBef>
              <a:spcPct val="0"/>
            </a:spcBef>
            <a:spcAft>
              <a:spcPct val="35000"/>
            </a:spcAft>
          </a:pPr>
          <a:endParaRPr lang="en-US" sz="1400" b="1" kern="1200" dirty="0"/>
        </a:p>
      </dsp:txBody>
      <dsp:txXfrm>
        <a:off x="45420" y="2933451"/>
        <a:ext cx="3429642" cy="7901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0D9683-8371-4274-95CD-CF94A73D0305}">
      <dsp:nvSpPr>
        <dsp:cNvPr id="0" name=""/>
        <dsp:cNvSpPr/>
      </dsp:nvSpPr>
      <dsp:spPr>
        <a:xfrm>
          <a:off x="3488920" y="1103"/>
          <a:ext cx="4720174" cy="875637"/>
        </a:xfrm>
        <a:prstGeom prst="rightArrow">
          <a:avLst>
            <a:gd name="adj1" fmla="val 75000"/>
            <a:gd name="adj2" fmla="val 50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114300" lvl="1" indent="-114300" algn="l" defTabSz="533400">
            <a:lnSpc>
              <a:spcPct val="90000"/>
            </a:lnSpc>
            <a:spcBef>
              <a:spcPct val="0"/>
            </a:spcBef>
            <a:spcAft>
              <a:spcPct val="15000"/>
            </a:spcAft>
            <a:buChar char="••"/>
          </a:pPr>
          <a:endParaRPr lang="en-US" sz="1200" kern="1200" dirty="0"/>
        </a:p>
      </dsp:txBody>
      <dsp:txXfrm>
        <a:off x="3488920" y="110558"/>
        <a:ext cx="4391810" cy="656727"/>
      </dsp:txXfrm>
    </dsp:sp>
    <dsp:sp modelId="{98811687-48E9-4FA6-AD92-B7268B393953}">
      <dsp:nvSpPr>
        <dsp:cNvPr id="0" name=""/>
        <dsp:cNvSpPr/>
      </dsp:nvSpPr>
      <dsp:spPr>
        <a:xfrm>
          <a:off x="2693" y="1103"/>
          <a:ext cx="3486226" cy="87563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algn="l" defTabSz="622300">
            <a:lnSpc>
              <a:spcPct val="90000"/>
            </a:lnSpc>
            <a:spcBef>
              <a:spcPct val="0"/>
            </a:spcBef>
            <a:spcAft>
              <a:spcPct val="35000"/>
            </a:spcAft>
          </a:pPr>
          <a:r>
            <a:rPr lang="en-US" sz="1400" b="0" kern="1200" dirty="0" smtClean="0">
              <a:solidFill>
                <a:schemeClr val="bg1"/>
              </a:solidFill>
              <a:latin typeface="+mn-lt"/>
              <a:cs typeface="Times New Roman" pitchFamily="18" charset="0"/>
            </a:rPr>
            <a:t>What is the definition of Aquatic Invasive Species?  Where did you find it? </a:t>
          </a:r>
          <a:endParaRPr lang="en-US" sz="1400" b="0" kern="1200" dirty="0">
            <a:solidFill>
              <a:schemeClr val="bg1"/>
            </a:solidFill>
            <a:latin typeface="+mn-lt"/>
          </a:endParaRPr>
        </a:p>
      </dsp:txBody>
      <dsp:txXfrm>
        <a:off x="45438" y="43848"/>
        <a:ext cx="3400736" cy="790147"/>
      </dsp:txXfrm>
    </dsp:sp>
    <dsp:sp modelId="{DE0305FE-B040-4131-B119-A2A1219E7BB8}">
      <dsp:nvSpPr>
        <dsp:cNvPr id="0" name=""/>
        <dsp:cNvSpPr/>
      </dsp:nvSpPr>
      <dsp:spPr>
        <a:xfrm>
          <a:off x="3517807" y="964304"/>
          <a:ext cx="4691304" cy="875637"/>
        </a:xfrm>
        <a:prstGeom prst="rightArrow">
          <a:avLst>
            <a:gd name="adj1" fmla="val 75000"/>
            <a:gd name="adj2" fmla="val 5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499CB0-3725-4608-94F0-3F343BEFD8FF}">
      <dsp:nvSpPr>
        <dsp:cNvPr id="0" name=""/>
        <dsp:cNvSpPr/>
      </dsp:nvSpPr>
      <dsp:spPr>
        <a:xfrm>
          <a:off x="2675" y="964304"/>
          <a:ext cx="3515132" cy="875637"/>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defTabSz="622300">
            <a:lnSpc>
              <a:spcPct val="90000"/>
            </a:lnSpc>
            <a:spcBef>
              <a:spcPct val="0"/>
            </a:spcBef>
            <a:spcAft>
              <a:spcPct val="35000"/>
            </a:spcAft>
          </a:pPr>
          <a:endParaRPr lang="en-US" sz="1400" b="1" kern="1200" dirty="0" smtClean="0"/>
        </a:p>
        <a:p>
          <a:pPr lvl="0" defTabSz="622300">
            <a:lnSpc>
              <a:spcPct val="90000"/>
            </a:lnSpc>
            <a:spcBef>
              <a:spcPct val="0"/>
            </a:spcBef>
            <a:spcAft>
              <a:spcPct val="35000"/>
            </a:spcAft>
          </a:pPr>
          <a:r>
            <a:rPr lang="en-US" sz="1400" b="1" kern="1200" dirty="0" smtClean="0"/>
            <a:t>Find three activities that could supplement a middle school Geography lesson that can be done in 30 minutes or less.  </a:t>
          </a:r>
        </a:p>
        <a:p>
          <a:pPr lvl="0" algn="l" defTabSz="622300">
            <a:lnSpc>
              <a:spcPct val="90000"/>
            </a:lnSpc>
            <a:spcBef>
              <a:spcPct val="0"/>
            </a:spcBef>
            <a:spcAft>
              <a:spcPct val="35000"/>
            </a:spcAft>
          </a:pPr>
          <a:endParaRPr lang="en-US" sz="1400" b="1" kern="1200" dirty="0" smtClean="0"/>
        </a:p>
      </dsp:txBody>
      <dsp:txXfrm>
        <a:off x="45420" y="1007049"/>
        <a:ext cx="3429642" cy="790147"/>
      </dsp:txXfrm>
    </dsp:sp>
    <dsp:sp modelId="{BA449EA1-9CF5-4B1F-9EA4-D136BE4ED33C}">
      <dsp:nvSpPr>
        <dsp:cNvPr id="0" name=""/>
        <dsp:cNvSpPr/>
      </dsp:nvSpPr>
      <dsp:spPr>
        <a:xfrm>
          <a:off x="3517807" y="1927505"/>
          <a:ext cx="4691304" cy="875637"/>
        </a:xfrm>
        <a:prstGeom prst="rightArrow">
          <a:avLst>
            <a:gd name="adj1" fmla="val 75000"/>
            <a:gd name="adj2" fmla="val 50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33DD35-CBEA-40FD-B9D8-21A7CEE39BF1}">
      <dsp:nvSpPr>
        <dsp:cNvPr id="0" name=""/>
        <dsp:cNvSpPr/>
      </dsp:nvSpPr>
      <dsp:spPr>
        <a:xfrm>
          <a:off x="2675" y="1927505"/>
          <a:ext cx="3515132" cy="875637"/>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algn="l" defTabSz="622300">
            <a:lnSpc>
              <a:spcPct val="90000"/>
            </a:lnSpc>
            <a:spcBef>
              <a:spcPct val="0"/>
            </a:spcBef>
            <a:spcAft>
              <a:spcPct val="35000"/>
            </a:spcAft>
          </a:pPr>
          <a:r>
            <a:rPr lang="en-US" sz="1400" b="1" kern="1200" dirty="0" smtClean="0"/>
            <a:t>Find three writing activities that involve role-play.  What reference did you use to find this information? </a:t>
          </a:r>
          <a:endParaRPr lang="en-US" sz="1400" b="1" kern="1200" dirty="0"/>
        </a:p>
      </dsp:txBody>
      <dsp:txXfrm>
        <a:off x="45420" y="1970250"/>
        <a:ext cx="3429642" cy="790147"/>
      </dsp:txXfrm>
    </dsp:sp>
    <dsp:sp modelId="{02B4E1BC-BD8C-4955-9EDE-295DB1F38818}">
      <dsp:nvSpPr>
        <dsp:cNvPr id="0" name=""/>
        <dsp:cNvSpPr/>
      </dsp:nvSpPr>
      <dsp:spPr>
        <a:xfrm>
          <a:off x="3517807" y="2890706"/>
          <a:ext cx="4691304" cy="875637"/>
        </a:xfrm>
        <a:prstGeom prst="rightArrow">
          <a:avLst>
            <a:gd name="adj1" fmla="val 75000"/>
            <a:gd name="adj2" fmla="val 50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959E0D9-71D2-4C7D-8158-FB9B60334324}">
      <dsp:nvSpPr>
        <dsp:cNvPr id="0" name=""/>
        <dsp:cNvSpPr/>
      </dsp:nvSpPr>
      <dsp:spPr>
        <a:xfrm>
          <a:off x="2675" y="2890706"/>
          <a:ext cx="3515132" cy="875637"/>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defTabSz="622300">
            <a:lnSpc>
              <a:spcPct val="90000"/>
            </a:lnSpc>
            <a:spcBef>
              <a:spcPct val="0"/>
            </a:spcBef>
            <a:spcAft>
              <a:spcPct val="35000"/>
            </a:spcAft>
          </a:pPr>
          <a:endParaRPr lang="en-US" sz="1400" b="1" kern="1200" dirty="0" smtClean="0"/>
        </a:p>
        <a:p>
          <a:pPr lvl="0" defTabSz="622300">
            <a:lnSpc>
              <a:spcPct val="90000"/>
            </a:lnSpc>
            <a:spcBef>
              <a:spcPct val="0"/>
            </a:spcBef>
            <a:spcAft>
              <a:spcPct val="35000"/>
            </a:spcAft>
          </a:pPr>
          <a:r>
            <a:rPr lang="en-US" sz="1400" b="1" kern="1200" dirty="0" smtClean="0"/>
            <a:t>List an activity that you could use for your students that could easily correlate to your curriculum. </a:t>
          </a:r>
        </a:p>
        <a:p>
          <a:pPr lvl="0" algn="ctr" defTabSz="622300">
            <a:lnSpc>
              <a:spcPct val="90000"/>
            </a:lnSpc>
            <a:spcBef>
              <a:spcPct val="0"/>
            </a:spcBef>
            <a:spcAft>
              <a:spcPct val="35000"/>
            </a:spcAft>
          </a:pPr>
          <a:endParaRPr lang="en-US" sz="1400" b="1" kern="1200" dirty="0"/>
        </a:p>
      </dsp:txBody>
      <dsp:txXfrm>
        <a:off x="45420" y="2933451"/>
        <a:ext cx="3429642" cy="790147"/>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30C907-ED72-429B-A73B-5A245F45D9AB}" type="datetimeFigureOut">
              <a:rPr lang="en-US" smtClean="0"/>
              <a:t>8/29/2017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9779613-2C52-44C7-A37D-E240946EA35B}" type="slidenum">
              <a:rPr lang="en-US" smtClean="0"/>
              <a:t>‹#›</a:t>
            </a:fld>
            <a:endParaRPr lang="en-US"/>
          </a:p>
        </p:txBody>
      </p:sp>
    </p:spTree>
    <p:extLst>
      <p:ext uri="{BB962C8B-B14F-4D97-AF65-F5344CB8AC3E}">
        <p14:creationId xmlns:p14="http://schemas.microsoft.com/office/powerpoint/2010/main" val="955885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Maddi</a:t>
            </a:r>
            <a:endParaRPr lang="en-US" dirty="0"/>
          </a:p>
        </p:txBody>
      </p:sp>
      <p:sp>
        <p:nvSpPr>
          <p:cNvPr id="4" name="Slide Number Placeholder 3"/>
          <p:cNvSpPr>
            <a:spLocks noGrp="1"/>
          </p:cNvSpPr>
          <p:nvPr>
            <p:ph type="sldNum" sz="quarter" idx="10"/>
          </p:nvPr>
        </p:nvSpPr>
        <p:spPr/>
        <p:txBody>
          <a:bodyPr/>
          <a:lstStyle/>
          <a:p>
            <a:fld id="{904BB049-4262-4963-B794-D3D7F5A3B353}" type="slidenum">
              <a:rPr lang="en-US" smtClean="0"/>
              <a:t>2</a:t>
            </a:fld>
            <a:endParaRPr lang="en-US"/>
          </a:p>
        </p:txBody>
      </p:sp>
    </p:spTree>
    <p:extLst>
      <p:ext uri="{BB962C8B-B14F-4D97-AF65-F5344CB8AC3E}">
        <p14:creationId xmlns:p14="http://schemas.microsoft.com/office/powerpoint/2010/main" val="319688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Maddi</a:t>
            </a:r>
            <a:endParaRPr lang="en-US" dirty="0"/>
          </a:p>
        </p:txBody>
      </p:sp>
      <p:sp>
        <p:nvSpPr>
          <p:cNvPr id="4" name="Slide Number Placeholder 3"/>
          <p:cNvSpPr>
            <a:spLocks noGrp="1"/>
          </p:cNvSpPr>
          <p:nvPr>
            <p:ph type="sldNum" sz="quarter" idx="10"/>
          </p:nvPr>
        </p:nvSpPr>
        <p:spPr/>
        <p:txBody>
          <a:bodyPr/>
          <a:lstStyle/>
          <a:p>
            <a:fld id="{904BB049-4262-4963-B794-D3D7F5A3B353}" type="slidenum">
              <a:rPr lang="en-US" smtClean="0"/>
              <a:t>19</a:t>
            </a:fld>
            <a:endParaRPr lang="en-US"/>
          </a:p>
        </p:txBody>
      </p:sp>
    </p:spTree>
    <p:extLst>
      <p:ext uri="{BB962C8B-B14F-4D97-AF65-F5344CB8AC3E}">
        <p14:creationId xmlns:p14="http://schemas.microsoft.com/office/powerpoint/2010/main" val="319688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US" dirty="0" smtClean="0"/>
              <a:t>Maddi</a:t>
            </a:r>
          </a:p>
          <a:p>
            <a:r>
              <a:rPr lang="en-US" dirty="0" smtClean="0"/>
              <a:t>Judy Wortkoetter</a:t>
            </a:r>
            <a:r>
              <a:rPr lang="en-US" baseline="0" dirty="0" smtClean="0"/>
              <a:t> from Land Development / Wendy McNatt from Solid Waste</a:t>
            </a:r>
            <a:endParaRPr lang="en-US" dirty="0"/>
          </a:p>
        </p:txBody>
      </p:sp>
      <p:sp>
        <p:nvSpPr>
          <p:cNvPr id="4" name="Header Placeholder 3"/>
          <p:cNvSpPr>
            <a:spLocks noGrp="1"/>
          </p:cNvSpPr>
          <p:nvPr>
            <p:ph type="hdr" sz="quarter" idx="10"/>
          </p:nvPr>
        </p:nvSpPr>
        <p:spPr/>
        <p:txBody>
          <a:bodyPr/>
          <a:lstStyle/>
          <a:p>
            <a:r>
              <a:rPr lang="en-US" dirty="0" smtClean="0"/>
              <a:t>My First Template</a:t>
            </a:r>
            <a:endParaRPr lang="en-US" dirty="0"/>
          </a:p>
        </p:txBody>
      </p:sp>
    </p:spTree>
    <p:extLst>
      <p:ext uri="{BB962C8B-B14F-4D97-AF65-F5344CB8AC3E}">
        <p14:creationId xmlns:p14="http://schemas.microsoft.com/office/powerpoint/2010/main" val="3067862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Maddi – where did these goals come from? The permit of course!</a:t>
            </a:r>
            <a:endParaRPr lang="en-US" dirty="0"/>
          </a:p>
        </p:txBody>
      </p:sp>
      <p:sp>
        <p:nvSpPr>
          <p:cNvPr id="4" name="Slide Number Placeholder 3"/>
          <p:cNvSpPr>
            <a:spLocks noGrp="1"/>
          </p:cNvSpPr>
          <p:nvPr>
            <p:ph type="sldNum" sz="quarter" idx="10"/>
          </p:nvPr>
        </p:nvSpPr>
        <p:spPr/>
        <p:txBody>
          <a:bodyPr/>
          <a:lstStyle/>
          <a:p>
            <a:fld id="{904BB049-4262-4963-B794-D3D7F5A3B353}" type="slidenum">
              <a:rPr lang="en-US" smtClean="0"/>
              <a:t>5</a:t>
            </a:fld>
            <a:endParaRPr lang="en-US"/>
          </a:p>
        </p:txBody>
      </p:sp>
    </p:spTree>
    <p:extLst>
      <p:ext uri="{BB962C8B-B14F-4D97-AF65-F5344CB8AC3E}">
        <p14:creationId xmlns:p14="http://schemas.microsoft.com/office/powerpoint/2010/main" val="821666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Maddi – where did these goals come from? The permit of course!</a:t>
            </a:r>
            <a:endParaRPr lang="en-US" dirty="0"/>
          </a:p>
        </p:txBody>
      </p:sp>
      <p:sp>
        <p:nvSpPr>
          <p:cNvPr id="4" name="Slide Number Placeholder 3"/>
          <p:cNvSpPr>
            <a:spLocks noGrp="1"/>
          </p:cNvSpPr>
          <p:nvPr>
            <p:ph type="sldNum" sz="quarter" idx="10"/>
          </p:nvPr>
        </p:nvSpPr>
        <p:spPr/>
        <p:txBody>
          <a:bodyPr/>
          <a:lstStyle/>
          <a:p>
            <a:fld id="{904BB049-4262-4963-B794-D3D7F5A3B353}" type="slidenum">
              <a:rPr lang="en-US" smtClean="0"/>
              <a:t>6</a:t>
            </a:fld>
            <a:endParaRPr lang="en-US"/>
          </a:p>
        </p:txBody>
      </p:sp>
    </p:spTree>
    <p:extLst>
      <p:ext uri="{BB962C8B-B14F-4D97-AF65-F5344CB8AC3E}">
        <p14:creationId xmlns:p14="http://schemas.microsoft.com/office/powerpoint/2010/main" val="821666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Maddi</a:t>
            </a:r>
            <a:endParaRPr lang="en-US" dirty="0"/>
          </a:p>
        </p:txBody>
      </p:sp>
      <p:sp>
        <p:nvSpPr>
          <p:cNvPr id="4" name="Slide Number Placeholder 3"/>
          <p:cNvSpPr>
            <a:spLocks noGrp="1"/>
          </p:cNvSpPr>
          <p:nvPr>
            <p:ph type="sldNum" sz="quarter" idx="10"/>
          </p:nvPr>
        </p:nvSpPr>
        <p:spPr/>
        <p:txBody>
          <a:bodyPr/>
          <a:lstStyle/>
          <a:p>
            <a:fld id="{904BB049-4262-4963-B794-D3D7F5A3B353}" type="slidenum">
              <a:rPr lang="en-US" smtClean="0"/>
              <a:t>9</a:t>
            </a:fld>
            <a:endParaRPr lang="en-US"/>
          </a:p>
        </p:txBody>
      </p:sp>
    </p:spTree>
    <p:extLst>
      <p:ext uri="{BB962C8B-B14F-4D97-AF65-F5344CB8AC3E}">
        <p14:creationId xmlns:p14="http://schemas.microsoft.com/office/powerpoint/2010/main" val="319688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Lynn</a:t>
            </a:r>
            <a:endParaRPr lang="en-US" dirty="0"/>
          </a:p>
        </p:txBody>
      </p:sp>
      <p:sp>
        <p:nvSpPr>
          <p:cNvPr id="4" name="Slide Number Placeholder 3"/>
          <p:cNvSpPr>
            <a:spLocks noGrp="1"/>
          </p:cNvSpPr>
          <p:nvPr>
            <p:ph type="sldNum" sz="quarter" idx="10"/>
          </p:nvPr>
        </p:nvSpPr>
        <p:spPr/>
        <p:txBody>
          <a:bodyPr/>
          <a:lstStyle/>
          <a:p>
            <a:fld id="{904BB049-4262-4963-B794-D3D7F5A3B353}" type="slidenum">
              <a:rPr lang="en-US" smtClean="0"/>
              <a:t>10</a:t>
            </a:fld>
            <a:endParaRPr lang="en-US"/>
          </a:p>
        </p:txBody>
      </p:sp>
    </p:spTree>
    <p:extLst>
      <p:ext uri="{BB962C8B-B14F-4D97-AF65-F5344CB8AC3E}">
        <p14:creationId xmlns:p14="http://schemas.microsoft.com/office/powerpoint/2010/main" val="152128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Lynn</a:t>
            </a:r>
            <a:endParaRPr lang="en-US" dirty="0"/>
          </a:p>
        </p:txBody>
      </p:sp>
      <p:sp>
        <p:nvSpPr>
          <p:cNvPr id="4" name="Slide Number Placeholder 3"/>
          <p:cNvSpPr>
            <a:spLocks noGrp="1"/>
          </p:cNvSpPr>
          <p:nvPr>
            <p:ph type="sldNum" sz="quarter" idx="10"/>
          </p:nvPr>
        </p:nvSpPr>
        <p:spPr/>
        <p:txBody>
          <a:bodyPr/>
          <a:lstStyle/>
          <a:p>
            <a:fld id="{904BB049-4262-4963-B794-D3D7F5A3B353}" type="slidenum">
              <a:rPr lang="en-US" smtClean="0"/>
              <a:t>11</a:t>
            </a:fld>
            <a:endParaRPr lang="en-US"/>
          </a:p>
        </p:txBody>
      </p:sp>
    </p:spTree>
    <p:extLst>
      <p:ext uri="{BB962C8B-B14F-4D97-AF65-F5344CB8AC3E}">
        <p14:creationId xmlns:p14="http://schemas.microsoft.com/office/powerpoint/2010/main" val="1726680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Lynn</a:t>
            </a:r>
            <a:endParaRPr lang="en-US" dirty="0"/>
          </a:p>
        </p:txBody>
      </p:sp>
      <p:sp>
        <p:nvSpPr>
          <p:cNvPr id="4" name="Slide Number Placeholder 3"/>
          <p:cNvSpPr>
            <a:spLocks noGrp="1"/>
          </p:cNvSpPr>
          <p:nvPr>
            <p:ph type="sldNum" sz="quarter" idx="10"/>
          </p:nvPr>
        </p:nvSpPr>
        <p:spPr/>
        <p:txBody>
          <a:bodyPr/>
          <a:lstStyle/>
          <a:p>
            <a:fld id="{904BB049-4262-4963-B794-D3D7F5A3B353}" type="slidenum">
              <a:rPr lang="en-US" smtClean="0"/>
              <a:t>12</a:t>
            </a:fld>
            <a:endParaRPr lang="en-US"/>
          </a:p>
        </p:txBody>
      </p:sp>
    </p:spTree>
    <p:extLst>
      <p:ext uri="{BB962C8B-B14F-4D97-AF65-F5344CB8AC3E}">
        <p14:creationId xmlns:p14="http://schemas.microsoft.com/office/powerpoint/2010/main" val="1785388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Maddi</a:t>
            </a:r>
            <a:endParaRPr lang="en-US" dirty="0"/>
          </a:p>
        </p:txBody>
      </p:sp>
      <p:sp>
        <p:nvSpPr>
          <p:cNvPr id="4" name="Slide Number Placeholder 3"/>
          <p:cNvSpPr>
            <a:spLocks noGrp="1"/>
          </p:cNvSpPr>
          <p:nvPr>
            <p:ph type="sldNum" sz="quarter" idx="10"/>
          </p:nvPr>
        </p:nvSpPr>
        <p:spPr/>
        <p:txBody>
          <a:bodyPr/>
          <a:lstStyle/>
          <a:p>
            <a:fld id="{904BB049-4262-4963-B794-D3D7F5A3B353}" type="slidenum">
              <a:rPr lang="en-US" smtClean="0"/>
              <a:t>13</a:t>
            </a:fld>
            <a:endParaRPr lang="en-US"/>
          </a:p>
        </p:txBody>
      </p:sp>
    </p:spTree>
    <p:extLst>
      <p:ext uri="{BB962C8B-B14F-4D97-AF65-F5344CB8AC3E}">
        <p14:creationId xmlns:p14="http://schemas.microsoft.com/office/powerpoint/2010/main" val="319688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E5BBF0-C5AB-4D82-B534-B5CD1AB385D3}" type="datetimeFigureOut">
              <a:rPr lang="en-US" smtClean="0"/>
              <a:t>8/29/2017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8E4FF5-C899-4175-9FD2-0BB181A59F62}" type="slidenum">
              <a:rPr lang="en-US" smtClean="0"/>
              <a:t>‹#›</a:t>
            </a:fld>
            <a:endParaRPr lang="en-US"/>
          </a:p>
        </p:txBody>
      </p:sp>
    </p:spTree>
    <p:extLst>
      <p:ext uri="{BB962C8B-B14F-4D97-AF65-F5344CB8AC3E}">
        <p14:creationId xmlns:p14="http://schemas.microsoft.com/office/powerpoint/2010/main" val="2207048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E5BBF0-C5AB-4D82-B534-B5CD1AB385D3}" type="datetimeFigureOut">
              <a:rPr lang="en-US" smtClean="0"/>
              <a:t>8/29/2017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8E4FF5-C899-4175-9FD2-0BB181A59F62}" type="slidenum">
              <a:rPr lang="en-US" smtClean="0"/>
              <a:t>‹#›</a:t>
            </a:fld>
            <a:endParaRPr lang="en-US"/>
          </a:p>
        </p:txBody>
      </p:sp>
    </p:spTree>
    <p:extLst>
      <p:ext uri="{BB962C8B-B14F-4D97-AF65-F5344CB8AC3E}">
        <p14:creationId xmlns:p14="http://schemas.microsoft.com/office/powerpoint/2010/main" val="3780222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E5BBF0-C5AB-4D82-B534-B5CD1AB385D3}" type="datetimeFigureOut">
              <a:rPr lang="en-US" smtClean="0"/>
              <a:t>8/29/2017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8E4FF5-C899-4175-9FD2-0BB181A59F62}" type="slidenum">
              <a:rPr lang="en-US" smtClean="0"/>
              <a:t>‹#›</a:t>
            </a:fld>
            <a:endParaRPr lang="en-US"/>
          </a:p>
        </p:txBody>
      </p:sp>
    </p:spTree>
    <p:extLst>
      <p:ext uri="{BB962C8B-B14F-4D97-AF65-F5344CB8AC3E}">
        <p14:creationId xmlns:p14="http://schemas.microsoft.com/office/powerpoint/2010/main" val="12322953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OYOUT 1">
    <p:spTree>
      <p:nvGrpSpPr>
        <p:cNvPr id="1" name=""/>
        <p:cNvGrpSpPr/>
        <p:nvPr/>
      </p:nvGrpSpPr>
      <p:grpSpPr>
        <a:xfrm>
          <a:off x="0" y="0"/>
          <a:ext cx="0" cy="0"/>
          <a:chOff x="0" y="0"/>
          <a:chExt cx="0" cy="0"/>
        </a:xfrm>
      </p:grpSpPr>
      <p:sp>
        <p:nvSpPr>
          <p:cNvPr id="3" name="Rectangle 2"/>
          <p:cNvSpPr/>
          <p:nvPr/>
        </p:nvSpPr>
        <p:spPr>
          <a:xfrm>
            <a:off x="8732520" y="265745"/>
            <a:ext cx="41148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solidFill>
                <a:schemeClr val="bg1"/>
              </a:solidFill>
            </a:endParaRPr>
          </a:p>
        </p:txBody>
      </p:sp>
      <p:grpSp>
        <p:nvGrpSpPr>
          <p:cNvPr id="5" name="Group 4"/>
          <p:cNvGrpSpPr/>
          <p:nvPr/>
        </p:nvGrpSpPr>
        <p:grpSpPr>
          <a:xfrm>
            <a:off x="1" y="265745"/>
            <a:ext cx="283226" cy="457200"/>
            <a:chOff x="0" y="265745"/>
            <a:chExt cx="377635" cy="457200"/>
          </a:xfrm>
        </p:grpSpPr>
        <p:sp>
          <p:nvSpPr>
            <p:cNvPr id="6" name="Rectangle 5"/>
            <p:cNvSpPr/>
            <p:nvPr/>
          </p:nvSpPr>
          <p:spPr>
            <a:xfrm>
              <a:off x="188817" y="265745"/>
              <a:ext cx="83386" cy="457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p:cNvSpPr/>
            <p:nvPr/>
          </p:nvSpPr>
          <p:spPr>
            <a:xfrm>
              <a:off x="294249" y="265745"/>
              <a:ext cx="83386" cy="457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0" y="265745"/>
              <a:ext cx="16677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9" name="Title 8"/>
          <p:cNvSpPr>
            <a:spLocks noGrp="1"/>
          </p:cNvSpPr>
          <p:nvPr userDrawn="1">
            <p:ph type="title" hasCustomPrompt="1"/>
          </p:nvPr>
        </p:nvSpPr>
        <p:spPr>
          <a:xfrm>
            <a:off x="344293" y="219722"/>
            <a:ext cx="5757306" cy="584900"/>
          </a:xfrm>
        </p:spPr>
        <p:txBody>
          <a:bodyPr>
            <a:normAutofit/>
          </a:bodyPr>
          <a:lstStyle>
            <a:lvl1pPr>
              <a:defRPr sz="2400">
                <a:latin typeface="Raleway ExtraBold" panose="020B0903030101060003" pitchFamily="34" charset="0"/>
              </a:defRPr>
            </a:lvl1pPr>
          </a:lstStyle>
          <a:p>
            <a:r>
              <a:rPr lang="en-US" dirty="0" smtClean="0"/>
              <a:t>CLICK TO EDIT MASTER TITLE STYLE</a:t>
            </a:r>
            <a:endParaRPr lang="en-US" dirty="0"/>
          </a:p>
        </p:txBody>
      </p:sp>
      <p:sp>
        <p:nvSpPr>
          <p:cNvPr id="10" name="Slide Number Placeholder 9"/>
          <p:cNvSpPr>
            <a:spLocks noGrp="1"/>
          </p:cNvSpPr>
          <p:nvPr>
            <p:ph type="sldNum" sz="quarter" idx="12"/>
          </p:nvPr>
        </p:nvSpPr>
        <p:spPr>
          <a:xfrm>
            <a:off x="8764213" y="311783"/>
            <a:ext cx="348095" cy="365125"/>
          </a:xfrm>
        </p:spPr>
        <p:txBody>
          <a:bodyPr/>
          <a:lstStyle>
            <a:lvl1pPr algn="ctr">
              <a:defRPr sz="750">
                <a:solidFill>
                  <a:schemeClr val="bg1"/>
                </a:solidFill>
              </a:defRPr>
            </a:lvl1pPr>
          </a:lstStyle>
          <a:p>
            <a:fld id="{4A96DB1F-7A12-4E4E-86FC-2ABB1F77D724}" type="slidenum">
              <a:rPr lang="en-US" smtClean="0"/>
              <a:pPr/>
              <a:t>‹#›</a:t>
            </a:fld>
            <a:endParaRPr lang="en-US"/>
          </a:p>
        </p:txBody>
      </p:sp>
    </p:spTree>
    <p:extLst>
      <p:ext uri="{BB962C8B-B14F-4D97-AF65-F5344CB8AC3E}">
        <p14:creationId xmlns:p14="http://schemas.microsoft.com/office/powerpoint/2010/main" val="758059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E5BBF0-C5AB-4D82-B534-B5CD1AB385D3}" type="datetimeFigureOut">
              <a:rPr lang="en-US" smtClean="0"/>
              <a:t>8/29/2017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8E4FF5-C899-4175-9FD2-0BB181A59F62}" type="slidenum">
              <a:rPr lang="en-US" smtClean="0"/>
              <a:t>‹#›</a:t>
            </a:fld>
            <a:endParaRPr lang="en-US"/>
          </a:p>
        </p:txBody>
      </p:sp>
    </p:spTree>
    <p:extLst>
      <p:ext uri="{BB962C8B-B14F-4D97-AF65-F5344CB8AC3E}">
        <p14:creationId xmlns:p14="http://schemas.microsoft.com/office/powerpoint/2010/main" val="1332327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E5BBF0-C5AB-4D82-B534-B5CD1AB385D3}" type="datetimeFigureOut">
              <a:rPr lang="en-US" smtClean="0"/>
              <a:t>8/29/2017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8E4FF5-C899-4175-9FD2-0BB181A59F62}" type="slidenum">
              <a:rPr lang="en-US" smtClean="0"/>
              <a:t>‹#›</a:t>
            </a:fld>
            <a:endParaRPr lang="en-US"/>
          </a:p>
        </p:txBody>
      </p:sp>
    </p:spTree>
    <p:extLst>
      <p:ext uri="{BB962C8B-B14F-4D97-AF65-F5344CB8AC3E}">
        <p14:creationId xmlns:p14="http://schemas.microsoft.com/office/powerpoint/2010/main" val="1055268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E5BBF0-C5AB-4D82-B534-B5CD1AB385D3}" type="datetimeFigureOut">
              <a:rPr lang="en-US" smtClean="0"/>
              <a:t>8/29/2017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8E4FF5-C899-4175-9FD2-0BB181A59F62}" type="slidenum">
              <a:rPr lang="en-US" smtClean="0"/>
              <a:t>‹#›</a:t>
            </a:fld>
            <a:endParaRPr lang="en-US"/>
          </a:p>
        </p:txBody>
      </p:sp>
    </p:spTree>
    <p:extLst>
      <p:ext uri="{BB962C8B-B14F-4D97-AF65-F5344CB8AC3E}">
        <p14:creationId xmlns:p14="http://schemas.microsoft.com/office/powerpoint/2010/main" val="2489864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E5BBF0-C5AB-4D82-B534-B5CD1AB385D3}" type="datetimeFigureOut">
              <a:rPr lang="en-US" smtClean="0"/>
              <a:t>8/29/2017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8E4FF5-C899-4175-9FD2-0BB181A59F62}" type="slidenum">
              <a:rPr lang="en-US" smtClean="0"/>
              <a:t>‹#›</a:t>
            </a:fld>
            <a:endParaRPr lang="en-US"/>
          </a:p>
        </p:txBody>
      </p:sp>
    </p:spTree>
    <p:extLst>
      <p:ext uri="{BB962C8B-B14F-4D97-AF65-F5344CB8AC3E}">
        <p14:creationId xmlns:p14="http://schemas.microsoft.com/office/powerpoint/2010/main" val="616601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E5BBF0-C5AB-4D82-B534-B5CD1AB385D3}" type="datetimeFigureOut">
              <a:rPr lang="en-US" smtClean="0"/>
              <a:t>8/29/2017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8E4FF5-C899-4175-9FD2-0BB181A59F62}" type="slidenum">
              <a:rPr lang="en-US" smtClean="0"/>
              <a:t>‹#›</a:t>
            </a:fld>
            <a:endParaRPr lang="en-US"/>
          </a:p>
        </p:txBody>
      </p:sp>
    </p:spTree>
    <p:extLst>
      <p:ext uri="{BB962C8B-B14F-4D97-AF65-F5344CB8AC3E}">
        <p14:creationId xmlns:p14="http://schemas.microsoft.com/office/powerpoint/2010/main" val="2916667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E5BBF0-C5AB-4D82-B534-B5CD1AB385D3}" type="datetimeFigureOut">
              <a:rPr lang="en-US" smtClean="0"/>
              <a:t>8/29/2017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8E4FF5-C899-4175-9FD2-0BB181A59F62}" type="slidenum">
              <a:rPr lang="en-US" smtClean="0"/>
              <a:t>‹#›</a:t>
            </a:fld>
            <a:endParaRPr lang="en-US"/>
          </a:p>
        </p:txBody>
      </p:sp>
    </p:spTree>
    <p:extLst>
      <p:ext uri="{BB962C8B-B14F-4D97-AF65-F5344CB8AC3E}">
        <p14:creationId xmlns:p14="http://schemas.microsoft.com/office/powerpoint/2010/main" val="3044179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E5BBF0-C5AB-4D82-B534-B5CD1AB385D3}" type="datetimeFigureOut">
              <a:rPr lang="en-US" smtClean="0"/>
              <a:t>8/29/2017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8E4FF5-C899-4175-9FD2-0BB181A59F62}" type="slidenum">
              <a:rPr lang="en-US" smtClean="0"/>
              <a:t>‹#›</a:t>
            </a:fld>
            <a:endParaRPr lang="en-US"/>
          </a:p>
        </p:txBody>
      </p:sp>
    </p:spTree>
    <p:extLst>
      <p:ext uri="{BB962C8B-B14F-4D97-AF65-F5344CB8AC3E}">
        <p14:creationId xmlns:p14="http://schemas.microsoft.com/office/powerpoint/2010/main" val="3435277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E5BBF0-C5AB-4D82-B534-B5CD1AB385D3}" type="datetimeFigureOut">
              <a:rPr lang="en-US" smtClean="0"/>
              <a:t>8/29/2017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8E4FF5-C899-4175-9FD2-0BB181A59F62}" type="slidenum">
              <a:rPr lang="en-US" smtClean="0"/>
              <a:t>‹#›</a:t>
            </a:fld>
            <a:endParaRPr lang="en-US"/>
          </a:p>
        </p:txBody>
      </p:sp>
    </p:spTree>
    <p:extLst>
      <p:ext uri="{BB962C8B-B14F-4D97-AF65-F5344CB8AC3E}">
        <p14:creationId xmlns:p14="http://schemas.microsoft.com/office/powerpoint/2010/main" val="798809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E5BBF0-C5AB-4D82-B534-B5CD1AB385D3}" type="datetimeFigureOut">
              <a:rPr lang="en-US" smtClean="0"/>
              <a:t>8/29/2017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8E4FF5-C899-4175-9FD2-0BB181A59F62}" type="slidenum">
              <a:rPr lang="en-US" smtClean="0"/>
              <a:t>‹#›</a:t>
            </a:fld>
            <a:endParaRPr lang="en-US"/>
          </a:p>
        </p:txBody>
      </p:sp>
    </p:spTree>
    <p:extLst>
      <p:ext uri="{BB962C8B-B14F-4D97-AF65-F5344CB8AC3E}">
        <p14:creationId xmlns:p14="http://schemas.microsoft.com/office/powerpoint/2010/main" val="28093232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2.xml"/><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8" Type="http://schemas.openxmlformats.org/officeDocument/2006/relationships/hyperlink" Target="http://scprojectwet.org/" TargetMode="External"/><Relationship Id="rId3" Type="http://schemas.openxmlformats.org/officeDocument/2006/relationships/image" Target="../media/image20.JPG"/><Relationship Id="rId7" Type="http://schemas.openxmlformats.org/officeDocument/2006/relationships/hyperlink" Target="http://discoverwater.org/" TargetMode="External"/><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hyperlink" Target="http://portal.projectwet.org/"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portal.projectwet.org/" TargetMode="External"/><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2.xml"/><Relationship Id="rId5" Type="http://schemas.openxmlformats.org/officeDocument/2006/relationships/image" Target="../media/image34.jpe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Envision%20Water%20FINAL_2.mpeg" TargetMode="Externa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3085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38420" y="2477666"/>
            <a:ext cx="2560320" cy="0"/>
          </a:xfrm>
          <a:prstGeom prst="line">
            <a:avLst/>
          </a:prstGeom>
          <a:ln w="381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000367" y="2468767"/>
            <a:ext cx="0" cy="4389120"/>
          </a:xfrm>
          <a:prstGeom prst="line">
            <a:avLst/>
          </a:prstGeom>
          <a:ln w="381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flipH="1">
            <a:off x="2942752" y="3196531"/>
            <a:ext cx="108000" cy="108000"/>
          </a:xfrm>
          <a:prstGeom prst="ellipse">
            <a:avLst/>
          </a:prstGeom>
          <a:solidFill>
            <a:schemeClr val="bg1"/>
          </a:solidFill>
          <a:ln w="38100">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TextBox 9"/>
          <p:cNvSpPr txBox="1"/>
          <p:nvPr/>
        </p:nvSpPr>
        <p:spPr>
          <a:xfrm>
            <a:off x="1666959" y="2729757"/>
            <a:ext cx="1010213" cy="584775"/>
          </a:xfrm>
          <a:prstGeom prst="rect">
            <a:avLst/>
          </a:prstGeom>
          <a:noFill/>
        </p:spPr>
        <p:txBody>
          <a:bodyPr wrap="none" rtlCol="0">
            <a:spAutoFit/>
          </a:bodyPr>
          <a:lstStyle/>
          <a:p>
            <a:pPr algn="r"/>
            <a:r>
              <a:rPr lang="en-US" sz="3200" dirty="0" smtClean="0">
                <a:solidFill>
                  <a:schemeClr val="accent1"/>
                </a:solidFill>
                <a:latin typeface="Impact" panose="020B0806030902050204" pitchFamily="34" charset="0"/>
              </a:rPr>
              <a:t>1969</a:t>
            </a:r>
            <a:endParaRPr lang="id-ID" sz="3200" dirty="0">
              <a:solidFill>
                <a:schemeClr val="accent1"/>
              </a:solidFill>
              <a:latin typeface="Impact" panose="020B0806030902050204" pitchFamily="34" charset="0"/>
            </a:endParaRPr>
          </a:p>
        </p:txBody>
      </p:sp>
      <p:sp>
        <p:nvSpPr>
          <p:cNvPr id="11" name="TextBox 10"/>
          <p:cNvSpPr txBox="1"/>
          <p:nvPr/>
        </p:nvSpPr>
        <p:spPr>
          <a:xfrm>
            <a:off x="3330144" y="2511233"/>
            <a:ext cx="2850963" cy="1915909"/>
          </a:xfrm>
          <a:prstGeom prst="rect">
            <a:avLst/>
          </a:prstGeom>
          <a:noFill/>
        </p:spPr>
        <p:txBody>
          <a:bodyPr wrap="square" rtlCol="0">
            <a:spAutoFit/>
          </a:bodyPr>
          <a:lstStyle/>
          <a:p>
            <a:pPr>
              <a:lnSpc>
                <a:spcPct val="150000"/>
              </a:lnSpc>
            </a:pPr>
            <a:r>
              <a:rPr lang="en-US" dirty="0" smtClean="0">
                <a:latin typeface="+mj-lt"/>
                <a:ea typeface="Roboto" pitchFamily="2" charset="0"/>
              </a:rPr>
              <a:t>Crisis on the Cuyahoga River</a:t>
            </a:r>
            <a:endParaRPr lang="id-ID" dirty="0">
              <a:latin typeface="+mj-lt"/>
              <a:ea typeface="Roboto" pitchFamily="2" charset="0"/>
            </a:endParaRPr>
          </a:p>
          <a:p>
            <a:pPr>
              <a:lnSpc>
                <a:spcPct val="150000"/>
              </a:lnSpc>
            </a:pPr>
            <a:endParaRPr lang="id-ID" sz="100" dirty="0">
              <a:ea typeface="Roboto" pitchFamily="2" charset="0"/>
            </a:endParaRPr>
          </a:p>
          <a:p>
            <a:pPr>
              <a:lnSpc>
                <a:spcPct val="150000"/>
              </a:lnSpc>
            </a:pPr>
            <a:r>
              <a:rPr lang="en-US" sz="1200" dirty="0"/>
              <a:t>In June 1969, after a major Midwestern river actually caught fire, Americans finally began to get serious about the environment</a:t>
            </a:r>
            <a:r>
              <a:rPr lang="en-US" sz="1200" dirty="0" smtClean="0"/>
              <a:t>. The river had previously burned in 1948 and 1952.</a:t>
            </a:r>
            <a:endParaRPr lang="id-ID" sz="1200" dirty="0">
              <a:ea typeface="Roboto" pitchFamily="2" charset="0"/>
            </a:endParaRPr>
          </a:p>
        </p:txBody>
      </p:sp>
      <p:sp>
        <p:nvSpPr>
          <p:cNvPr id="18" name="Oval 17"/>
          <p:cNvSpPr/>
          <p:nvPr/>
        </p:nvSpPr>
        <p:spPr>
          <a:xfrm flipH="1">
            <a:off x="2942752" y="4714453"/>
            <a:ext cx="108000" cy="108000"/>
          </a:xfrm>
          <a:prstGeom prst="ellipse">
            <a:avLst/>
          </a:prstGeom>
          <a:solidFill>
            <a:schemeClr val="bg1"/>
          </a:solidFill>
          <a:ln w="38100">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TextBox 18"/>
          <p:cNvSpPr txBox="1"/>
          <p:nvPr/>
        </p:nvSpPr>
        <p:spPr>
          <a:xfrm>
            <a:off x="1699822" y="4530716"/>
            <a:ext cx="944489" cy="584775"/>
          </a:xfrm>
          <a:prstGeom prst="rect">
            <a:avLst/>
          </a:prstGeom>
          <a:noFill/>
        </p:spPr>
        <p:txBody>
          <a:bodyPr wrap="none" rtlCol="0">
            <a:spAutoFit/>
          </a:bodyPr>
          <a:lstStyle/>
          <a:p>
            <a:pPr algn="r"/>
            <a:r>
              <a:rPr lang="en-US" sz="3200" dirty="0" smtClean="0">
                <a:solidFill>
                  <a:schemeClr val="accent2"/>
                </a:solidFill>
                <a:latin typeface="Impact" panose="020B0806030902050204" pitchFamily="34" charset="0"/>
              </a:rPr>
              <a:t>1970</a:t>
            </a:r>
            <a:endParaRPr lang="id-ID" sz="3200" dirty="0">
              <a:solidFill>
                <a:schemeClr val="accent2"/>
              </a:solidFill>
              <a:latin typeface="Impact" panose="020B0806030902050204" pitchFamily="34" charset="0"/>
            </a:endParaRPr>
          </a:p>
        </p:txBody>
      </p:sp>
      <p:sp>
        <p:nvSpPr>
          <p:cNvPr id="2" name="Title 1"/>
          <p:cNvSpPr>
            <a:spLocks noGrp="1"/>
          </p:cNvSpPr>
          <p:nvPr>
            <p:ph type="title"/>
          </p:nvPr>
        </p:nvSpPr>
        <p:spPr/>
        <p:txBody>
          <a:bodyPr/>
          <a:lstStyle/>
          <a:p>
            <a:pPr algn="l"/>
            <a:r>
              <a:rPr lang="en-US" dirty="0" smtClean="0"/>
              <a:t>Environmental Education Timeline</a:t>
            </a:r>
            <a:endParaRPr lang="en-US" dirty="0"/>
          </a:p>
        </p:txBody>
      </p:sp>
      <p:grpSp>
        <p:nvGrpSpPr>
          <p:cNvPr id="15" name="Group 14"/>
          <p:cNvGrpSpPr/>
          <p:nvPr/>
        </p:nvGrpSpPr>
        <p:grpSpPr>
          <a:xfrm>
            <a:off x="344293" y="1403959"/>
            <a:ext cx="7682107" cy="369332"/>
            <a:chOff x="4736962" y="3367312"/>
            <a:chExt cx="10242810" cy="492447"/>
          </a:xfrm>
        </p:grpSpPr>
        <p:sp>
          <p:nvSpPr>
            <p:cNvPr id="16" name="Rectangle 15"/>
            <p:cNvSpPr/>
            <p:nvPr/>
          </p:nvSpPr>
          <p:spPr>
            <a:xfrm>
              <a:off x="4736962" y="3367312"/>
              <a:ext cx="10242810" cy="492447"/>
            </a:xfrm>
            <a:prstGeom prst="rect">
              <a:avLst/>
            </a:prstGeom>
          </p:spPr>
          <p:txBody>
            <a:bodyPr wrap="square">
              <a:spAutoFit/>
            </a:bodyPr>
            <a:lstStyle/>
            <a:p>
              <a:r>
                <a:rPr lang="en-US" dirty="0" smtClean="0">
                  <a:latin typeface="+mj-lt"/>
                  <a:ea typeface="Roboto" pitchFamily="2" charset="0"/>
                </a:rPr>
                <a:t>Timeline overview of EE in the United States</a:t>
              </a:r>
              <a:endParaRPr lang="id-ID" dirty="0">
                <a:latin typeface="+mj-lt"/>
                <a:ea typeface="Roboto" pitchFamily="2" charset="0"/>
              </a:endParaRPr>
            </a:p>
          </p:txBody>
        </p:sp>
        <p:sp>
          <p:nvSpPr>
            <p:cNvPr id="17" name="Rectangle 16"/>
            <p:cNvSpPr/>
            <p:nvPr/>
          </p:nvSpPr>
          <p:spPr>
            <a:xfrm>
              <a:off x="4845187" y="3811343"/>
              <a:ext cx="45720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0" y="2632827"/>
            <a:ext cx="2482409" cy="1395722"/>
          </a:xfrm>
          <a:prstGeom prst="rect">
            <a:avLst/>
          </a:prstGeom>
        </p:spPr>
      </p:pic>
      <p:sp>
        <p:nvSpPr>
          <p:cNvPr id="22" name="TextBox 21"/>
          <p:cNvSpPr txBox="1"/>
          <p:nvPr/>
        </p:nvSpPr>
        <p:spPr>
          <a:xfrm>
            <a:off x="3330143" y="4579542"/>
            <a:ext cx="2850963" cy="1915909"/>
          </a:xfrm>
          <a:prstGeom prst="rect">
            <a:avLst/>
          </a:prstGeom>
          <a:noFill/>
        </p:spPr>
        <p:txBody>
          <a:bodyPr wrap="square" rtlCol="0">
            <a:spAutoFit/>
          </a:bodyPr>
          <a:lstStyle/>
          <a:p>
            <a:pPr>
              <a:lnSpc>
                <a:spcPct val="150000"/>
              </a:lnSpc>
            </a:pPr>
            <a:r>
              <a:rPr lang="en-US" dirty="0" smtClean="0">
                <a:latin typeface="+mj-lt"/>
                <a:ea typeface="Roboto" pitchFamily="2" charset="0"/>
              </a:rPr>
              <a:t>First Earth Day Celebration</a:t>
            </a:r>
            <a:endParaRPr lang="id-ID" dirty="0">
              <a:latin typeface="+mj-lt"/>
              <a:ea typeface="Roboto" pitchFamily="2" charset="0"/>
            </a:endParaRPr>
          </a:p>
          <a:p>
            <a:pPr>
              <a:lnSpc>
                <a:spcPct val="150000"/>
              </a:lnSpc>
            </a:pPr>
            <a:endParaRPr lang="id-ID" sz="100" dirty="0">
              <a:ea typeface="Roboto" pitchFamily="2" charset="0"/>
            </a:endParaRPr>
          </a:p>
          <a:p>
            <a:pPr>
              <a:lnSpc>
                <a:spcPct val="150000"/>
              </a:lnSpc>
            </a:pPr>
            <a:r>
              <a:rPr lang="en-US" sz="1200" dirty="0"/>
              <a:t>Earth Day 1970 gave voice to </a:t>
            </a:r>
            <a:r>
              <a:rPr lang="en-US" sz="1200" dirty="0" smtClean="0"/>
              <a:t>an emerging </a:t>
            </a:r>
            <a:r>
              <a:rPr lang="en-US" sz="1200" dirty="0"/>
              <a:t>consciousness, channeling the energy of the anti-war protest movement and putting environmental concerns on the front page.</a:t>
            </a:r>
            <a:endParaRPr lang="id-ID" sz="1200" dirty="0">
              <a:ea typeface="Roboto" pitchFamily="2"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000" y="4694322"/>
            <a:ext cx="2409067" cy="1686347"/>
          </a:xfrm>
          <a:prstGeom prst="rect">
            <a:avLst/>
          </a:prstGeom>
        </p:spPr>
      </p:pic>
    </p:spTree>
    <p:extLst>
      <p:ext uri="{BB962C8B-B14F-4D97-AF65-F5344CB8AC3E}">
        <p14:creationId xmlns:p14="http://schemas.microsoft.com/office/powerpoint/2010/main" val="2498164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a:off x="-419206" y="3419350"/>
            <a:ext cx="685800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flipH="1">
            <a:off x="2960564" y="1910940"/>
            <a:ext cx="108000" cy="108000"/>
          </a:xfrm>
          <a:prstGeom prst="ellipse">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TextBox 9"/>
          <p:cNvSpPr txBox="1"/>
          <p:nvPr/>
        </p:nvSpPr>
        <p:spPr>
          <a:xfrm>
            <a:off x="1706327" y="814299"/>
            <a:ext cx="944489" cy="584775"/>
          </a:xfrm>
          <a:prstGeom prst="rect">
            <a:avLst/>
          </a:prstGeom>
          <a:noFill/>
        </p:spPr>
        <p:txBody>
          <a:bodyPr wrap="none" rtlCol="0">
            <a:spAutoFit/>
          </a:bodyPr>
          <a:lstStyle/>
          <a:p>
            <a:pPr algn="r"/>
            <a:r>
              <a:rPr lang="en-US" sz="3200" dirty="0" smtClean="0">
                <a:solidFill>
                  <a:schemeClr val="accent3"/>
                </a:solidFill>
                <a:latin typeface="Impact" panose="020B0806030902050204" pitchFamily="34" charset="0"/>
              </a:rPr>
              <a:t>1970</a:t>
            </a:r>
            <a:endParaRPr lang="id-ID" sz="3200" dirty="0">
              <a:solidFill>
                <a:schemeClr val="accent3"/>
              </a:solidFill>
              <a:latin typeface="Impact" panose="020B0806030902050204" pitchFamily="34" charset="0"/>
            </a:endParaRPr>
          </a:p>
        </p:txBody>
      </p:sp>
      <p:sp>
        <p:nvSpPr>
          <p:cNvPr id="18" name="Oval 17"/>
          <p:cNvSpPr/>
          <p:nvPr/>
        </p:nvSpPr>
        <p:spPr>
          <a:xfrm flipH="1">
            <a:off x="2960564" y="4953976"/>
            <a:ext cx="108000" cy="108000"/>
          </a:xfrm>
          <a:prstGeom prst="ellipse">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TextBox 18"/>
          <p:cNvSpPr txBox="1"/>
          <p:nvPr/>
        </p:nvSpPr>
        <p:spPr>
          <a:xfrm>
            <a:off x="1703121" y="4889502"/>
            <a:ext cx="947695" cy="584775"/>
          </a:xfrm>
          <a:prstGeom prst="rect">
            <a:avLst/>
          </a:prstGeom>
          <a:noFill/>
        </p:spPr>
        <p:txBody>
          <a:bodyPr wrap="none" rtlCol="0">
            <a:spAutoFit/>
          </a:bodyPr>
          <a:lstStyle/>
          <a:p>
            <a:pPr algn="r"/>
            <a:r>
              <a:rPr lang="en-US" sz="3200" dirty="0" smtClean="0">
                <a:solidFill>
                  <a:schemeClr val="accent5"/>
                </a:solidFill>
                <a:latin typeface="Impact" panose="020B0806030902050204" pitchFamily="34" charset="0"/>
              </a:rPr>
              <a:t>1976</a:t>
            </a:r>
            <a:endParaRPr lang="id-ID" sz="3200" dirty="0">
              <a:solidFill>
                <a:schemeClr val="accent5"/>
              </a:solidFill>
              <a:latin typeface="Impact" panose="020B0806030902050204" pitchFamily="34" charset="0"/>
            </a:endParaRPr>
          </a:p>
        </p:txBody>
      </p:sp>
      <p:sp>
        <p:nvSpPr>
          <p:cNvPr id="22" name="Oval 21"/>
          <p:cNvSpPr/>
          <p:nvPr/>
        </p:nvSpPr>
        <p:spPr>
          <a:xfrm flipH="1">
            <a:off x="2960564" y="3432458"/>
            <a:ext cx="108000" cy="108000"/>
          </a:xfrm>
          <a:prstGeom prst="ellipse">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3" name="TextBox 22"/>
          <p:cNvSpPr txBox="1"/>
          <p:nvPr/>
        </p:nvSpPr>
        <p:spPr>
          <a:xfrm>
            <a:off x="1706327" y="2834575"/>
            <a:ext cx="931665" cy="584775"/>
          </a:xfrm>
          <a:prstGeom prst="rect">
            <a:avLst/>
          </a:prstGeom>
          <a:noFill/>
        </p:spPr>
        <p:txBody>
          <a:bodyPr wrap="none" rtlCol="0">
            <a:spAutoFit/>
          </a:bodyPr>
          <a:lstStyle/>
          <a:p>
            <a:pPr algn="r"/>
            <a:r>
              <a:rPr lang="en-US" sz="3200" dirty="0" smtClean="0">
                <a:solidFill>
                  <a:schemeClr val="accent4"/>
                </a:solidFill>
                <a:latin typeface="Impact" panose="020B0806030902050204" pitchFamily="34" charset="0"/>
              </a:rPr>
              <a:t>1972</a:t>
            </a:r>
            <a:endParaRPr lang="id-ID" sz="3200" dirty="0">
              <a:solidFill>
                <a:schemeClr val="accent4"/>
              </a:solidFill>
              <a:latin typeface="Impact" panose="020B0806030902050204" pitchFamily="34" charset="0"/>
            </a:endParaRPr>
          </a:p>
        </p:txBody>
      </p:sp>
      <p:sp>
        <p:nvSpPr>
          <p:cNvPr id="15" name="TextBox 14"/>
          <p:cNvSpPr txBox="1"/>
          <p:nvPr/>
        </p:nvSpPr>
        <p:spPr>
          <a:xfrm>
            <a:off x="3181349" y="2696594"/>
            <a:ext cx="3048000" cy="2192908"/>
          </a:xfrm>
          <a:prstGeom prst="rect">
            <a:avLst/>
          </a:prstGeom>
          <a:noFill/>
        </p:spPr>
        <p:txBody>
          <a:bodyPr wrap="square" rtlCol="0">
            <a:spAutoFit/>
          </a:bodyPr>
          <a:lstStyle/>
          <a:p>
            <a:pPr>
              <a:lnSpc>
                <a:spcPct val="150000"/>
              </a:lnSpc>
            </a:pPr>
            <a:r>
              <a:rPr lang="en-US" dirty="0" smtClean="0">
                <a:latin typeface="+mj-lt"/>
                <a:ea typeface="Roboto" pitchFamily="2" charset="0"/>
              </a:rPr>
              <a:t>Clean Water Act</a:t>
            </a:r>
            <a:endParaRPr lang="id-ID" dirty="0">
              <a:latin typeface="+mj-lt"/>
              <a:ea typeface="Roboto" pitchFamily="2" charset="0"/>
            </a:endParaRPr>
          </a:p>
          <a:p>
            <a:pPr>
              <a:lnSpc>
                <a:spcPct val="150000"/>
              </a:lnSpc>
            </a:pPr>
            <a:endParaRPr lang="id-ID" sz="100" dirty="0">
              <a:ea typeface="Roboto" pitchFamily="2" charset="0"/>
            </a:endParaRPr>
          </a:p>
          <a:p>
            <a:pPr>
              <a:lnSpc>
                <a:spcPct val="150000"/>
              </a:lnSpc>
            </a:pPr>
            <a:r>
              <a:rPr lang="en-US" sz="1200" dirty="0"/>
              <a:t>The Federal Water Pollution Control Act of 1948 was the first major U.S. law to address water pollution. Growing public awareness and concern for controlling water pollution led to sweeping amendments in </a:t>
            </a:r>
            <a:r>
              <a:rPr lang="en-US" sz="1200" dirty="0" smtClean="0"/>
              <a:t>1972, known as the Clean Water Act.</a:t>
            </a:r>
            <a:endParaRPr lang="id-ID" sz="1200" dirty="0">
              <a:ea typeface="Roboto" pitchFamily="2" charset="0"/>
            </a:endParaRPr>
          </a:p>
        </p:txBody>
      </p:sp>
      <p:sp>
        <p:nvSpPr>
          <p:cNvPr id="16" name="TextBox 15"/>
          <p:cNvSpPr txBox="1"/>
          <p:nvPr/>
        </p:nvSpPr>
        <p:spPr>
          <a:xfrm>
            <a:off x="3279867" y="708140"/>
            <a:ext cx="2850963" cy="1915909"/>
          </a:xfrm>
          <a:prstGeom prst="rect">
            <a:avLst/>
          </a:prstGeom>
          <a:noFill/>
        </p:spPr>
        <p:txBody>
          <a:bodyPr wrap="square" rtlCol="0">
            <a:spAutoFit/>
          </a:bodyPr>
          <a:lstStyle/>
          <a:p>
            <a:pPr>
              <a:lnSpc>
                <a:spcPct val="150000"/>
              </a:lnSpc>
            </a:pPr>
            <a:r>
              <a:rPr lang="en-US" dirty="0" smtClean="0">
                <a:latin typeface="+mj-lt"/>
                <a:ea typeface="Roboto" pitchFamily="2" charset="0"/>
              </a:rPr>
              <a:t>EPA</a:t>
            </a:r>
            <a:endParaRPr lang="id-ID" dirty="0">
              <a:latin typeface="+mj-lt"/>
              <a:ea typeface="Roboto" pitchFamily="2" charset="0"/>
            </a:endParaRPr>
          </a:p>
          <a:p>
            <a:pPr>
              <a:lnSpc>
                <a:spcPct val="150000"/>
              </a:lnSpc>
            </a:pPr>
            <a:endParaRPr lang="id-ID" sz="100" dirty="0">
              <a:ea typeface="Roboto" pitchFamily="2" charset="0"/>
            </a:endParaRPr>
          </a:p>
          <a:p>
            <a:pPr>
              <a:lnSpc>
                <a:spcPct val="150000"/>
              </a:lnSpc>
            </a:pPr>
            <a:r>
              <a:rPr lang="en-US" sz="1200" dirty="0"/>
              <a:t>The Environmental Protection Agency (EPA) was established </a:t>
            </a:r>
            <a:r>
              <a:rPr lang="en-US" sz="1200" dirty="0" smtClean="0"/>
              <a:t>under </a:t>
            </a:r>
            <a:r>
              <a:rPr lang="en-US" sz="1200" dirty="0"/>
              <a:t>United States President Richard Nixon. The </a:t>
            </a:r>
            <a:r>
              <a:rPr lang="en-US" sz="1200" dirty="0" smtClean="0"/>
              <a:t>EPA’s </a:t>
            </a:r>
            <a:r>
              <a:rPr lang="en-US" sz="1200" dirty="0"/>
              <a:t>mission is to protect human and environmental health.</a:t>
            </a:r>
            <a:endParaRPr lang="id-ID" sz="1200" dirty="0">
              <a:ea typeface="Roboto" pitchFamily="2" charset="0"/>
            </a:endParaRPr>
          </a:p>
        </p:txBody>
      </p:sp>
      <p:sp>
        <p:nvSpPr>
          <p:cNvPr id="17" name="TextBox 16"/>
          <p:cNvSpPr txBox="1"/>
          <p:nvPr/>
        </p:nvSpPr>
        <p:spPr>
          <a:xfrm>
            <a:off x="3200399" y="4889502"/>
            <a:ext cx="2850963" cy="1638910"/>
          </a:xfrm>
          <a:prstGeom prst="rect">
            <a:avLst/>
          </a:prstGeom>
          <a:noFill/>
        </p:spPr>
        <p:txBody>
          <a:bodyPr wrap="square" rtlCol="0">
            <a:spAutoFit/>
          </a:bodyPr>
          <a:lstStyle/>
          <a:p>
            <a:pPr>
              <a:lnSpc>
                <a:spcPct val="150000"/>
              </a:lnSpc>
            </a:pPr>
            <a:r>
              <a:rPr lang="en-US" dirty="0" smtClean="0">
                <a:latin typeface="+mj-lt"/>
                <a:ea typeface="Roboto" pitchFamily="2" charset="0"/>
              </a:rPr>
              <a:t>Project Learning Tree</a:t>
            </a:r>
            <a:endParaRPr lang="id-ID" dirty="0">
              <a:latin typeface="+mj-lt"/>
              <a:ea typeface="Roboto" pitchFamily="2" charset="0"/>
            </a:endParaRPr>
          </a:p>
          <a:p>
            <a:pPr>
              <a:lnSpc>
                <a:spcPct val="150000"/>
              </a:lnSpc>
            </a:pPr>
            <a:endParaRPr lang="id-ID" sz="100" dirty="0">
              <a:ea typeface="Roboto" pitchFamily="2" charset="0"/>
            </a:endParaRPr>
          </a:p>
          <a:p>
            <a:pPr>
              <a:lnSpc>
                <a:spcPct val="150000"/>
              </a:lnSpc>
            </a:pPr>
            <a:r>
              <a:rPr lang="en-US" sz="1200" dirty="0"/>
              <a:t>PLT launched as a collaboration between the American Forest Institute (</a:t>
            </a:r>
            <a:r>
              <a:rPr lang="en-US" sz="1200" dirty="0" smtClean="0"/>
              <a:t>AFI)and </a:t>
            </a:r>
            <a:r>
              <a:rPr lang="en-US" sz="1200" dirty="0"/>
              <a:t>the Western Regional Environmental Education Council (</a:t>
            </a:r>
            <a:r>
              <a:rPr lang="en-US" sz="1200" dirty="0" smtClean="0"/>
              <a:t>WREEC).</a:t>
            </a:r>
            <a:endParaRPr lang="id-ID" sz="1200" dirty="0">
              <a:ea typeface="Roboto" pitchFamily="2"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8347" y="3051657"/>
            <a:ext cx="1934063" cy="148278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1556" y="814299"/>
            <a:ext cx="1809750" cy="180975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8227" y="5141867"/>
            <a:ext cx="1775236" cy="1134179"/>
          </a:xfrm>
          <a:prstGeom prst="rect">
            <a:avLst/>
          </a:prstGeom>
        </p:spPr>
      </p:pic>
    </p:spTree>
    <p:extLst>
      <p:ext uri="{BB962C8B-B14F-4D97-AF65-F5344CB8AC3E}">
        <p14:creationId xmlns:p14="http://schemas.microsoft.com/office/powerpoint/2010/main" val="2633739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H="1" flipV="1">
            <a:off x="3000221" y="5169655"/>
            <a:ext cx="252000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flipV="1">
            <a:off x="3000221" y="0"/>
            <a:ext cx="0" cy="5177789"/>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flipH="1">
            <a:off x="2951806" y="1919996"/>
            <a:ext cx="108000" cy="108000"/>
          </a:xfrm>
          <a:prstGeom prst="ellipse">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p>
        </p:txBody>
      </p:sp>
      <p:sp>
        <p:nvSpPr>
          <p:cNvPr id="10" name="TextBox 9"/>
          <p:cNvSpPr txBox="1"/>
          <p:nvPr/>
        </p:nvSpPr>
        <p:spPr>
          <a:xfrm>
            <a:off x="1681911" y="597185"/>
            <a:ext cx="892617" cy="584775"/>
          </a:xfrm>
          <a:prstGeom prst="rect">
            <a:avLst/>
          </a:prstGeom>
          <a:noFill/>
        </p:spPr>
        <p:txBody>
          <a:bodyPr wrap="none" rtlCol="0">
            <a:spAutoFit/>
          </a:bodyPr>
          <a:lstStyle/>
          <a:p>
            <a:pPr algn="r"/>
            <a:r>
              <a:rPr lang="en-US" sz="3200" dirty="0" smtClean="0">
                <a:solidFill>
                  <a:schemeClr val="accent2"/>
                </a:solidFill>
                <a:latin typeface="Impact" panose="020B0806030902050204" pitchFamily="34" charset="0"/>
              </a:rPr>
              <a:t>1977</a:t>
            </a:r>
            <a:endParaRPr lang="id-ID" sz="3200" dirty="0">
              <a:solidFill>
                <a:schemeClr val="accent2"/>
              </a:solidFill>
              <a:latin typeface="Impact" panose="020B0806030902050204" pitchFamily="34" charset="0"/>
            </a:endParaRPr>
          </a:p>
        </p:txBody>
      </p:sp>
      <p:sp>
        <p:nvSpPr>
          <p:cNvPr id="18" name="Oval 17"/>
          <p:cNvSpPr/>
          <p:nvPr/>
        </p:nvSpPr>
        <p:spPr>
          <a:xfrm flipH="1">
            <a:off x="2951806" y="3451170"/>
            <a:ext cx="108000" cy="108000"/>
          </a:xfrm>
          <a:prstGeom prst="ellipse">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p>
        </p:txBody>
      </p:sp>
      <p:sp>
        <p:nvSpPr>
          <p:cNvPr id="19" name="TextBox 18"/>
          <p:cNvSpPr txBox="1"/>
          <p:nvPr/>
        </p:nvSpPr>
        <p:spPr>
          <a:xfrm>
            <a:off x="1574501" y="3158782"/>
            <a:ext cx="1050288" cy="584775"/>
          </a:xfrm>
          <a:prstGeom prst="rect">
            <a:avLst/>
          </a:prstGeom>
          <a:noFill/>
        </p:spPr>
        <p:txBody>
          <a:bodyPr wrap="none" rtlCol="0">
            <a:spAutoFit/>
          </a:bodyPr>
          <a:lstStyle/>
          <a:p>
            <a:pPr algn="r"/>
            <a:r>
              <a:rPr lang="en-US" sz="3200" dirty="0" smtClean="0">
                <a:solidFill>
                  <a:schemeClr val="accent1"/>
                </a:solidFill>
                <a:latin typeface="Impact" panose="020B0806030902050204" pitchFamily="34" charset="0"/>
              </a:rPr>
              <a:t>2005</a:t>
            </a:r>
            <a:endParaRPr lang="id-ID" sz="3200" dirty="0">
              <a:solidFill>
                <a:schemeClr val="accent1"/>
              </a:solidFill>
              <a:latin typeface="Impact" panose="020B0806030902050204" pitchFamily="34" charset="0"/>
            </a:endParaRPr>
          </a:p>
        </p:txBody>
      </p:sp>
      <p:sp>
        <p:nvSpPr>
          <p:cNvPr id="36" name="TextBox 35"/>
          <p:cNvSpPr txBox="1"/>
          <p:nvPr/>
        </p:nvSpPr>
        <p:spPr>
          <a:xfrm>
            <a:off x="3059805" y="5332586"/>
            <a:ext cx="5381461" cy="415498"/>
          </a:xfrm>
          <a:prstGeom prst="rect">
            <a:avLst/>
          </a:prstGeom>
          <a:noFill/>
        </p:spPr>
        <p:txBody>
          <a:bodyPr wrap="square" rtlCol="0">
            <a:spAutoFit/>
          </a:bodyPr>
          <a:lstStyle/>
          <a:p>
            <a:r>
              <a:rPr lang="en-US" sz="2100" dirty="0" smtClean="0">
                <a:latin typeface="+mj-lt"/>
              </a:rPr>
              <a:t>Moving Forward</a:t>
            </a:r>
            <a:endParaRPr lang="id-ID" sz="2100" dirty="0">
              <a:latin typeface="+mj-lt"/>
              <a:ea typeface="Roboto Lt" pitchFamily="2" charset="0"/>
            </a:endParaRPr>
          </a:p>
        </p:txBody>
      </p:sp>
      <p:sp>
        <p:nvSpPr>
          <p:cNvPr id="13" name="TextBox 12"/>
          <p:cNvSpPr txBox="1"/>
          <p:nvPr/>
        </p:nvSpPr>
        <p:spPr>
          <a:xfrm>
            <a:off x="3417513" y="5731275"/>
            <a:ext cx="5201553" cy="738664"/>
          </a:xfrm>
          <a:prstGeom prst="rect">
            <a:avLst/>
          </a:prstGeom>
          <a:noFill/>
        </p:spPr>
        <p:txBody>
          <a:bodyPr wrap="square" rtlCol="0">
            <a:spAutoFit/>
          </a:bodyPr>
          <a:lstStyle/>
          <a:p>
            <a:pPr>
              <a:lnSpc>
                <a:spcPct val="150000"/>
              </a:lnSpc>
            </a:pPr>
            <a:r>
              <a:rPr lang="en-US" sz="1400" dirty="0" smtClean="0">
                <a:ea typeface="Roboto" pitchFamily="2" charset="0"/>
              </a:rPr>
              <a:t>SC Project WET is growing an Educator and Facilitator Network in the state to increase water education and awareness!</a:t>
            </a:r>
            <a:endParaRPr lang="id-ID" sz="1400" dirty="0">
              <a:ea typeface="Roboto" pitchFamily="2" charset="0"/>
            </a:endParaRPr>
          </a:p>
        </p:txBody>
      </p:sp>
      <p:sp>
        <p:nvSpPr>
          <p:cNvPr id="2" name="Right Arrow 1"/>
          <p:cNvSpPr/>
          <p:nvPr/>
        </p:nvSpPr>
        <p:spPr>
          <a:xfrm>
            <a:off x="4972050" y="5445085"/>
            <a:ext cx="1419225" cy="190940"/>
          </a:xfrm>
          <a:prstGeom prst="rightArrow">
            <a:avLst/>
          </a:prstGeom>
          <a:solidFill>
            <a:srgbClr val="0FB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200399" y="504349"/>
            <a:ext cx="2850963" cy="2446824"/>
          </a:xfrm>
          <a:prstGeom prst="rect">
            <a:avLst/>
          </a:prstGeom>
          <a:noFill/>
        </p:spPr>
        <p:txBody>
          <a:bodyPr wrap="square" rtlCol="0">
            <a:spAutoFit/>
          </a:bodyPr>
          <a:lstStyle/>
          <a:p>
            <a:pPr>
              <a:lnSpc>
                <a:spcPct val="150000"/>
              </a:lnSpc>
            </a:pPr>
            <a:r>
              <a:rPr lang="en-US" dirty="0" smtClean="0">
                <a:latin typeface="+mj-lt"/>
                <a:ea typeface="Roboto" pitchFamily="2" charset="0"/>
              </a:rPr>
              <a:t>UNESCO Meets in </a:t>
            </a:r>
            <a:r>
              <a:rPr lang="en-US" dirty="0" err="1" smtClean="0">
                <a:latin typeface="+mj-lt"/>
                <a:ea typeface="Roboto" pitchFamily="2" charset="0"/>
              </a:rPr>
              <a:t>Tblisi</a:t>
            </a:r>
            <a:endParaRPr lang="id-ID" sz="100" dirty="0">
              <a:ea typeface="Roboto" pitchFamily="2" charset="0"/>
            </a:endParaRPr>
          </a:p>
          <a:p>
            <a:pPr>
              <a:lnSpc>
                <a:spcPct val="150000"/>
              </a:lnSpc>
            </a:pPr>
            <a:r>
              <a:rPr lang="en-US" sz="1200" dirty="0"/>
              <a:t>The Tbilisi Declaration </a:t>
            </a:r>
            <a:r>
              <a:rPr lang="en-US" sz="1200" dirty="0" smtClean="0"/>
              <a:t>noted </a:t>
            </a:r>
            <a:r>
              <a:rPr lang="en-US" sz="1200" dirty="0"/>
              <a:t>the unanimous accord in the important role of environmental education in the preservation and improvement of the world's environment, as well as in the sound and balanced development of the world's communities.</a:t>
            </a:r>
            <a:endParaRPr lang="id-ID" sz="1200" dirty="0">
              <a:ea typeface="Roboto" pitchFamily="2" charset="0"/>
            </a:endParaRPr>
          </a:p>
        </p:txBody>
      </p:sp>
      <p:sp>
        <p:nvSpPr>
          <p:cNvPr id="16" name="TextBox 15"/>
          <p:cNvSpPr txBox="1"/>
          <p:nvPr/>
        </p:nvSpPr>
        <p:spPr>
          <a:xfrm>
            <a:off x="3238499" y="3074942"/>
            <a:ext cx="2850963" cy="1915909"/>
          </a:xfrm>
          <a:prstGeom prst="rect">
            <a:avLst/>
          </a:prstGeom>
          <a:noFill/>
        </p:spPr>
        <p:txBody>
          <a:bodyPr wrap="square" rtlCol="0">
            <a:spAutoFit/>
          </a:bodyPr>
          <a:lstStyle/>
          <a:p>
            <a:pPr>
              <a:lnSpc>
                <a:spcPct val="150000"/>
              </a:lnSpc>
            </a:pPr>
            <a:r>
              <a:rPr lang="en-US" dirty="0" smtClean="0">
                <a:latin typeface="+mj-lt"/>
                <a:ea typeface="Roboto" pitchFamily="2" charset="0"/>
              </a:rPr>
              <a:t>Project WET </a:t>
            </a:r>
            <a:endParaRPr lang="id-ID" dirty="0">
              <a:latin typeface="+mj-lt"/>
              <a:ea typeface="Roboto" pitchFamily="2" charset="0"/>
            </a:endParaRPr>
          </a:p>
          <a:p>
            <a:pPr>
              <a:lnSpc>
                <a:spcPct val="150000"/>
              </a:lnSpc>
            </a:pPr>
            <a:endParaRPr lang="id-ID" sz="100" dirty="0">
              <a:ea typeface="Roboto" pitchFamily="2" charset="0"/>
            </a:endParaRPr>
          </a:p>
          <a:p>
            <a:pPr>
              <a:lnSpc>
                <a:spcPct val="150000"/>
              </a:lnSpc>
            </a:pPr>
            <a:r>
              <a:rPr lang="en-US" sz="1200" dirty="0"/>
              <a:t>he </a:t>
            </a:r>
            <a:r>
              <a:rPr lang="en-US" sz="1200" b="1" dirty="0"/>
              <a:t>Project WET</a:t>
            </a:r>
            <a:r>
              <a:rPr lang="en-US" sz="1200" dirty="0"/>
              <a:t> program was established in 1984 by the North Dakota State Water Commission in the agency's planning division to educate the public about water resources and its </a:t>
            </a:r>
            <a:r>
              <a:rPr lang="en-US" sz="1200" dirty="0" smtClean="0"/>
              <a:t>management.</a:t>
            </a:r>
            <a:endParaRPr lang="id-ID" sz="1200" dirty="0">
              <a:ea typeface="Roboto" pitchFamily="2"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6949" y="635285"/>
            <a:ext cx="2325410" cy="1744057"/>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2463" y="3352800"/>
            <a:ext cx="1677365" cy="1677365"/>
          </a:xfrm>
          <a:prstGeom prst="rect">
            <a:avLst/>
          </a:prstGeom>
        </p:spPr>
      </p:pic>
    </p:spTree>
    <p:extLst>
      <p:ext uri="{BB962C8B-B14F-4D97-AF65-F5344CB8AC3E}">
        <p14:creationId xmlns:p14="http://schemas.microsoft.com/office/powerpoint/2010/main" val="261283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bg1"/>
              </a:solidFill>
            </a:endParaRPr>
          </a:p>
        </p:txBody>
      </p:sp>
      <p:sp>
        <p:nvSpPr>
          <p:cNvPr id="3" name="Rectangle 2"/>
          <p:cNvSpPr/>
          <p:nvPr/>
        </p:nvSpPr>
        <p:spPr>
          <a:xfrm>
            <a:off x="0" y="4309450"/>
            <a:ext cx="9144000" cy="2548550"/>
          </a:xfrm>
          <a:prstGeom prst="rect">
            <a:avLst/>
          </a:prstGeom>
          <a:solidFill>
            <a:schemeClr val="bg1">
              <a:alpha val="8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2"/>
              </a:solidFill>
            </a:endParaRPr>
          </a:p>
        </p:txBody>
      </p:sp>
      <p:grpSp>
        <p:nvGrpSpPr>
          <p:cNvPr id="11" name="Group 10"/>
          <p:cNvGrpSpPr/>
          <p:nvPr/>
        </p:nvGrpSpPr>
        <p:grpSpPr>
          <a:xfrm>
            <a:off x="0" y="4248572"/>
            <a:ext cx="9144000" cy="68580"/>
            <a:chOff x="4752109" y="1579417"/>
            <a:chExt cx="4087090" cy="110838"/>
          </a:xfrm>
          <a:solidFill>
            <a:schemeClr val="accent1"/>
          </a:solidFill>
        </p:grpSpPr>
        <p:sp>
          <p:nvSpPr>
            <p:cNvPr id="5" name="Rectangle 4"/>
            <p:cNvSpPr/>
            <p:nvPr/>
          </p:nvSpPr>
          <p:spPr>
            <a:xfrm>
              <a:off x="4752109" y="1579418"/>
              <a:ext cx="817418" cy="110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5569527" y="1579418"/>
              <a:ext cx="817418" cy="110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p:cNvSpPr/>
            <p:nvPr/>
          </p:nvSpPr>
          <p:spPr>
            <a:xfrm>
              <a:off x="6386945" y="1579418"/>
              <a:ext cx="817418" cy="110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7204363" y="1579418"/>
              <a:ext cx="817418" cy="110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p:cNvSpPr/>
            <p:nvPr/>
          </p:nvSpPr>
          <p:spPr>
            <a:xfrm>
              <a:off x="8006195" y="1579418"/>
              <a:ext cx="817418" cy="110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p:cNvSpPr/>
            <p:nvPr/>
          </p:nvSpPr>
          <p:spPr>
            <a:xfrm>
              <a:off x="8021781" y="1579417"/>
              <a:ext cx="817418" cy="110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3" name="TextBox 12"/>
          <p:cNvSpPr txBox="1"/>
          <p:nvPr/>
        </p:nvSpPr>
        <p:spPr>
          <a:xfrm>
            <a:off x="2514600" y="4479562"/>
            <a:ext cx="5571269" cy="1323439"/>
          </a:xfrm>
          <a:prstGeom prst="rect">
            <a:avLst/>
          </a:prstGeom>
          <a:noFill/>
        </p:spPr>
        <p:txBody>
          <a:bodyPr wrap="none" rtlCol="0">
            <a:spAutoFit/>
          </a:bodyPr>
          <a:lstStyle/>
          <a:p>
            <a:r>
              <a:rPr lang="en-US" sz="8000" b="1" dirty="0" smtClean="0">
                <a:solidFill>
                  <a:schemeClr val="bg1"/>
                </a:solidFill>
                <a:latin typeface="Raleway Black" panose="020B0A03030101060003" pitchFamily="34" charset="0"/>
                <a:ea typeface="Roboto Bk" pitchFamily="2" charset="0"/>
              </a:rPr>
              <a:t>EVOLUTION</a:t>
            </a:r>
            <a:endParaRPr lang="id-ID" sz="8000" b="1" dirty="0">
              <a:solidFill>
                <a:schemeClr val="bg1"/>
              </a:solidFill>
              <a:latin typeface="Raleway Black" panose="020B0A03030101060003" pitchFamily="34" charset="0"/>
              <a:ea typeface="Roboto Bk" pitchFamily="2" charset="0"/>
            </a:endParaRPr>
          </a:p>
        </p:txBody>
      </p:sp>
      <p:sp>
        <p:nvSpPr>
          <p:cNvPr id="14" name="TextBox 13"/>
          <p:cNvSpPr txBox="1"/>
          <p:nvPr/>
        </p:nvSpPr>
        <p:spPr>
          <a:xfrm>
            <a:off x="2606299" y="5335982"/>
            <a:ext cx="6312617" cy="707886"/>
          </a:xfrm>
          <a:prstGeom prst="rect">
            <a:avLst/>
          </a:prstGeom>
          <a:noFill/>
        </p:spPr>
        <p:txBody>
          <a:bodyPr wrap="square" rtlCol="0">
            <a:spAutoFit/>
          </a:bodyPr>
          <a:lstStyle/>
          <a:p>
            <a:r>
              <a:rPr lang="en-US" dirty="0" smtClean="0">
                <a:latin typeface="+mj-lt"/>
                <a:ea typeface="Roboto" pitchFamily="2" charset="0"/>
              </a:rPr>
              <a:t>How Has Project WET Evolved?</a:t>
            </a:r>
            <a:endParaRPr lang="id-ID" dirty="0">
              <a:latin typeface="+mj-lt"/>
              <a:ea typeface="Roboto" pitchFamily="2" charset="0"/>
            </a:endParaRPr>
          </a:p>
          <a:p>
            <a:r>
              <a:rPr lang="en-US" sz="1100" b="1" dirty="0" smtClean="0">
                <a:solidFill>
                  <a:schemeClr val="accent2"/>
                </a:solidFill>
                <a:latin typeface="Century Gothic" panose="020B0502020202020204" pitchFamily="34" charset="0"/>
                <a:ea typeface="Roboto" pitchFamily="2" charset="0"/>
              </a:rPr>
              <a:t>Guide 2.0, a website portal for educators, and other resources </a:t>
            </a:r>
            <a:endParaRPr lang="id-ID" sz="1100" b="1" dirty="0">
              <a:solidFill>
                <a:schemeClr val="accent2"/>
              </a:solidFill>
              <a:latin typeface="Century Gothic" panose="020B0502020202020204" pitchFamily="34" charset="0"/>
              <a:ea typeface="Roboto" pitchFamily="2" charset="0"/>
            </a:endParaRPr>
          </a:p>
          <a:p>
            <a:endParaRPr lang="id-ID" sz="1100" b="1" dirty="0">
              <a:latin typeface="Century Gothic" panose="020B0502020202020204" pitchFamily="34" charset="0"/>
              <a:ea typeface="Roboto" pitchFamily="2"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4420565"/>
            <a:ext cx="2209800" cy="2209800"/>
          </a:xfrm>
          <a:prstGeom prst="rect">
            <a:avLst/>
          </a:prstGeom>
        </p:spPr>
      </p:pic>
    </p:spTree>
    <p:extLst>
      <p:ext uri="{BB962C8B-B14F-4D97-AF65-F5344CB8AC3E}">
        <p14:creationId xmlns:p14="http://schemas.microsoft.com/office/powerpoint/2010/main" val="4064975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Project WET Guide Updates</a:t>
            </a:r>
            <a:endParaRPr lang="en-US" dirty="0"/>
          </a:p>
        </p:txBody>
      </p:sp>
      <p:pic>
        <p:nvPicPr>
          <p:cNvPr id="3" name="Content Placeholder 9"/>
          <p:cNvPicPr>
            <a:picLocks noChangeAspect="1"/>
          </p:cNvPicPr>
          <p:nvPr/>
        </p:nvPicPr>
        <p:blipFill>
          <a:blip r:embed="rId2"/>
          <a:stretch>
            <a:fillRect/>
          </a:stretch>
        </p:blipFill>
        <p:spPr>
          <a:xfrm>
            <a:off x="1447800" y="1428969"/>
            <a:ext cx="2085975" cy="2697163"/>
          </a:xfrm>
          <a:prstGeom prst="rect">
            <a:avLst/>
          </a:prstGeom>
          <a:ln>
            <a:solidFill>
              <a:schemeClr val="tx1"/>
            </a:solidFill>
          </a:ln>
          <a:effectLst>
            <a:outerShdw blurRad="50800" dist="38100" dir="8100000" algn="tr" rotWithShape="0">
              <a:prstClr val="black">
                <a:alpha val="40000"/>
              </a:prstClr>
            </a:outerShdw>
          </a:effectLst>
        </p:spPr>
      </p:pic>
      <p:pic>
        <p:nvPicPr>
          <p:cNvPr id="4" name="Content Placeholder 10"/>
          <p:cNvPicPr>
            <a:picLocks noChangeAspect="1"/>
          </p:cNvPicPr>
          <p:nvPr/>
        </p:nvPicPr>
        <p:blipFill>
          <a:blip r:embed="rId3"/>
          <a:stretch>
            <a:fillRect/>
          </a:stretch>
        </p:blipFill>
        <p:spPr>
          <a:xfrm>
            <a:off x="5413375" y="1505169"/>
            <a:ext cx="2092325" cy="2697163"/>
          </a:xfrm>
          <a:prstGeom prst="rect">
            <a:avLst/>
          </a:prstGeom>
          <a:ln>
            <a:solidFill>
              <a:schemeClr val="tx1"/>
            </a:solidFill>
          </a:ln>
          <a:effectLst>
            <a:outerShdw blurRad="50800" dist="38100" dir="8100000" algn="tr" rotWithShape="0">
              <a:prstClr val="black">
                <a:alpha val="40000"/>
              </a:prstClr>
            </a:outerShdw>
          </a:effectLst>
        </p:spPr>
      </p:pic>
      <p:pic>
        <p:nvPicPr>
          <p:cNvPr id="5" name="Content Placeholder 3"/>
          <p:cNvPicPr>
            <a:picLocks noChangeAspect="1"/>
          </p:cNvPicPr>
          <p:nvPr/>
        </p:nvPicPr>
        <p:blipFill>
          <a:blip r:embed="rId4"/>
          <a:stretch>
            <a:fillRect/>
          </a:stretch>
        </p:blipFill>
        <p:spPr>
          <a:xfrm>
            <a:off x="512762" y="1124169"/>
            <a:ext cx="1443038" cy="1905000"/>
          </a:xfrm>
          <a:prstGeom prst="rect">
            <a:avLst/>
          </a:prstGeom>
          <a:ln w="3175">
            <a:solidFill>
              <a:schemeClr val="tx1"/>
            </a:solidFill>
          </a:ln>
          <a:effectLst>
            <a:outerShdw blurRad="50800" dist="38100" dir="13500000" algn="br" rotWithShape="0">
              <a:prstClr val="black">
                <a:alpha val="40000"/>
              </a:prstClr>
            </a:outerShdw>
          </a:effectLst>
        </p:spPr>
      </p:pic>
      <p:pic>
        <p:nvPicPr>
          <p:cNvPr id="6" name="Content Placeholder 9"/>
          <p:cNvPicPr>
            <a:picLocks noChangeAspect="1"/>
          </p:cNvPicPr>
          <p:nvPr/>
        </p:nvPicPr>
        <p:blipFill>
          <a:blip r:embed="rId5"/>
          <a:stretch>
            <a:fillRect/>
          </a:stretch>
        </p:blipFill>
        <p:spPr>
          <a:xfrm>
            <a:off x="7065962" y="1124169"/>
            <a:ext cx="1495425" cy="1930400"/>
          </a:xfrm>
          <a:prstGeom prst="rect">
            <a:avLst/>
          </a:prstGeom>
          <a:effectLst>
            <a:outerShdw blurRad="50800" dist="38100" dir="13500000" algn="br" rotWithShape="0">
              <a:prstClr val="black">
                <a:alpha val="40000"/>
              </a:prstClr>
            </a:outerShdw>
          </a:effectLst>
        </p:spPr>
      </p:pic>
      <p:sp>
        <p:nvSpPr>
          <p:cNvPr id="7" name="Right Arrow 6"/>
          <p:cNvSpPr/>
          <p:nvPr/>
        </p:nvSpPr>
        <p:spPr>
          <a:xfrm>
            <a:off x="3962400" y="2642591"/>
            <a:ext cx="904875" cy="269915"/>
          </a:xfrm>
          <a:prstGeom prst="rightArrow">
            <a:avLst/>
          </a:prstGeom>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8" name="TextBox 7"/>
          <p:cNvSpPr txBox="1"/>
          <p:nvPr/>
        </p:nvSpPr>
        <p:spPr>
          <a:xfrm>
            <a:off x="914400" y="4800600"/>
            <a:ext cx="7391400" cy="1592744"/>
          </a:xfrm>
          <a:prstGeom prst="rect">
            <a:avLst/>
          </a:prstGeom>
          <a:noFill/>
        </p:spPr>
        <p:txBody>
          <a:bodyPr wrap="square" rtlCol="0">
            <a:spAutoFit/>
          </a:bodyPr>
          <a:lstStyle/>
          <a:p>
            <a:pPr>
              <a:lnSpc>
                <a:spcPct val="150000"/>
              </a:lnSpc>
            </a:pPr>
            <a:r>
              <a:rPr lang="en-US" sz="2800" b="1" dirty="0" smtClean="0">
                <a:solidFill>
                  <a:schemeClr val="accent1"/>
                </a:solidFill>
                <a:latin typeface="+mj-lt"/>
                <a:ea typeface="Roboto" pitchFamily="2" charset="0"/>
              </a:rPr>
              <a:t>Guide 2.0</a:t>
            </a:r>
            <a:endParaRPr lang="id-ID" sz="2800" b="1" dirty="0">
              <a:solidFill>
                <a:schemeClr val="accent1"/>
              </a:solidFill>
              <a:latin typeface="+mj-lt"/>
              <a:ea typeface="Roboto" pitchFamily="2" charset="0"/>
            </a:endParaRPr>
          </a:p>
          <a:p>
            <a:pPr>
              <a:lnSpc>
                <a:spcPct val="150000"/>
              </a:lnSpc>
            </a:pPr>
            <a:endParaRPr lang="id-ID" sz="100" dirty="0">
              <a:ea typeface="Roboto" pitchFamily="2" charset="0"/>
            </a:endParaRPr>
          </a:p>
          <a:p>
            <a:pPr>
              <a:lnSpc>
                <a:spcPct val="150000"/>
              </a:lnSpc>
            </a:pPr>
            <a:r>
              <a:rPr lang="en-US" dirty="0" smtClean="0"/>
              <a:t>In 2011, Project WET completely overhauled and upgraded the activity guide to its current version.</a:t>
            </a:r>
            <a:endParaRPr lang="id-ID" dirty="0">
              <a:ea typeface="Roboto" pitchFamily="2" charset="0"/>
            </a:endParaRPr>
          </a:p>
        </p:txBody>
      </p:sp>
    </p:spTree>
    <p:extLst>
      <p:ext uri="{BB962C8B-B14F-4D97-AF65-F5344CB8AC3E}">
        <p14:creationId xmlns:p14="http://schemas.microsoft.com/office/powerpoint/2010/main" val="3484034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p:cNvSpPr/>
          <p:nvPr/>
        </p:nvSpPr>
        <p:spPr>
          <a:xfrm>
            <a:off x="-2" y="857250"/>
            <a:ext cx="9144000" cy="2395847"/>
          </a:xfrm>
          <a:prstGeom prst="rect">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2"/>
              </a:solidFill>
            </a:endParaRPr>
          </a:p>
        </p:txBody>
      </p:sp>
      <p:sp>
        <p:nvSpPr>
          <p:cNvPr id="2" name="Rectangle 1"/>
          <p:cNvSpPr/>
          <p:nvPr/>
        </p:nvSpPr>
        <p:spPr>
          <a:xfrm>
            <a:off x="0" y="0"/>
            <a:ext cx="9144000" cy="3253097"/>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2"/>
              </a:solidFill>
            </a:endParaRPr>
          </a:p>
        </p:txBody>
      </p:sp>
      <p:grpSp>
        <p:nvGrpSpPr>
          <p:cNvPr id="4" name="Group 3"/>
          <p:cNvGrpSpPr/>
          <p:nvPr/>
        </p:nvGrpSpPr>
        <p:grpSpPr>
          <a:xfrm>
            <a:off x="2359368" y="504180"/>
            <a:ext cx="4425250" cy="707886"/>
            <a:chOff x="2367342" y="952477"/>
            <a:chExt cx="4425250" cy="707886"/>
          </a:xfrm>
        </p:grpSpPr>
        <p:sp>
          <p:nvSpPr>
            <p:cNvPr id="66" name="TextBox 65"/>
            <p:cNvSpPr txBox="1"/>
            <p:nvPr/>
          </p:nvSpPr>
          <p:spPr>
            <a:xfrm>
              <a:off x="2367342" y="952477"/>
              <a:ext cx="4425250" cy="707886"/>
            </a:xfrm>
            <a:prstGeom prst="rect">
              <a:avLst/>
            </a:prstGeom>
            <a:noFill/>
          </p:spPr>
          <p:txBody>
            <a:bodyPr wrap="none" rtlCol="0">
              <a:spAutoFit/>
            </a:bodyPr>
            <a:lstStyle/>
            <a:p>
              <a:pPr algn="ctr"/>
              <a:r>
                <a:rPr lang="en-US" sz="4000" b="1" dirty="0" smtClean="0">
                  <a:solidFill>
                    <a:schemeClr val="bg1"/>
                  </a:solidFill>
                  <a:latin typeface="+mj-lt"/>
                  <a:ea typeface="Roboto" pitchFamily="2" charset="0"/>
                </a:rPr>
                <a:t>ONLINE RESOURCES</a:t>
              </a:r>
              <a:endParaRPr lang="en-US" sz="4000" b="1" dirty="0">
                <a:solidFill>
                  <a:schemeClr val="bg1"/>
                </a:solidFill>
                <a:latin typeface="+mj-lt"/>
                <a:ea typeface="Roboto" pitchFamily="2" charset="0"/>
              </a:endParaRPr>
            </a:p>
          </p:txBody>
        </p:sp>
        <p:sp>
          <p:nvSpPr>
            <p:cNvPr id="68" name="Rectangle 67"/>
            <p:cNvSpPr/>
            <p:nvPr/>
          </p:nvSpPr>
          <p:spPr>
            <a:xfrm>
              <a:off x="4408517" y="1591297"/>
              <a:ext cx="342900" cy="342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 name="Oval 2"/>
          <p:cNvSpPr/>
          <p:nvPr/>
        </p:nvSpPr>
        <p:spPr>
          <a:xfrm>
            <a:off x="683040" y="2398155"/>
            <a:ext cx="1611994" cy="1611994"/>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2"/>
              </a:solidFill>
            </a:endParaRPr>
          </a:p>
        </p:txBody>
      </p:sp>
      <p:grpSp>
        <p:nvGrpSpPr>
          <p:cNvPr id="6" name="Group 5"/>
          <p:cNvGrpSpPr/>
          <p:nvPr/>
        </p:nvGrpSpPr>
        <p:grpSpPr>
          <a:xfrm>
            <a:off x="56659" y="4290535"/>
            <a:ext cx="2971800" cy="1077157"/>
            <a:chOff x="699539" y="4497789"/>
            <a:chExt cx="2402546" cy="1436208"/>
          </a:xfrm>
        </p:grpSpPr>
        <p:sp>
          <p:nvSpPr>
            <p:cNvPr id="18" name="Rectangle 17"/>
            <p:cNvSpPr/>
            <p:nvPr/>
          </p:nvSpPr>
          <p:spPr>
            <a:xfrm>
              <a:off x="699539" y="5369399"/>
              <a:ext cx="2402546" cy="564598"/>
            </a:xfrm>
            <a:prstGeom prst="rect">
              <a:avLst/>
            </a:prstGeom>
          </p:spPr>
          <p:txBody>
            <a:bodyPr wrap="square">
              <a:spAutoFit/>
            </a:bodyPr>
            <a:lstStyle/>
            <a:p>
              <a:pPr algn="ctr">
                <a:lnSpc>
                  <a:spcPct val="150000"/>
                </a:lnSpc>
              </a:pPr>
              <a:r>
                <a:rPr lang="en-US" sz="1600" dirty="0">
                  <a:solidFill>
                    <a:schemeClr val="accent1"/>
                  </a:solidFill>
                  <a:hlinkClick r:id="rId4"/>
                </a:rPr>
                <a:t>http://portal.projectwet.org/</a:t>
              </a:r>
              <a:endParaRPr lang="id-ID" sz="1600" dirty="0">
                <a:solidFill>
                  <a:schemeClr val="accent1"/>
                </a:solidFill>
                <a:ea typeface="Roboto" pitchFamily="2" charset="0"/>
              </a:endParaRPr>
            </a:p>
          </p:txBody>
        </p:sp>
        <p:sp>
          <p:nvSpPr>
            <p:cNvPr id="20" name="TextBox 19"/>
            <p:cNvSpPr txBox="1"/>
            <p:nvPr/>
          </p:nvSpPr>
          <p:spPr>
            <a:xfrm>
              <a:off x="1025982" y="4497789"/>
              <a:ext cx="1781257" cy="984884"/>
            </a:xfrm>
            <a:prstGeom prst="rect">
              <a:avLst/>
            </a:prstGeom>
            <a:noFill/>
          </p:spPr>
          <p:txBody>
            <a:bodyPr wrap="none" rtlCol="0">
              <a:spAutoFit/>
            </a:bodyPr>
            <a:lstStyle/>
            <a:p>
              <a:pPr algn="ctr">
                <a:lnSpc>
                  <a:spcPct val="150000"/>
                </a:lnSpc>
              </a:pPr>
              <a:r>
                <a:rPr lang="en-US" sz="2800" b="1" dirty="0" smtClean="0">
                  <a:latin typeface="+mj-lt"/>
                  <a:ea typeface="Roboto" pitchFamily="2" charset="0"/>
                </a:rPr>
                <a:t>PORTAL</a:t>
              </a:r>
              <a:endParaRPr lang="en-US" sz="2800" b="1" dirty="0">
                <a:latin typeface="+mj-lt"/>
                <a:ea typeface="Roboto" pitchFamily="2" charset="0"/>
              </a:endParaRPr>
            </a:p>
          </p:txBody>
        </p:sp>
      </p:grpSp>
      <p:sp>
        <p:nvSpPr>
          <p:cNvPr id="76" name="Oval 75"/>
          <p:cNvSpPr/>
          <p:nvPr/>
        </p:nvSpPr>
        <p:spPr>
          <a:xfrm>
            <a:off x="563206" y="2278322"/>
            <a:ext cx="1851660" cy="1851660"/>
          </a:xfrm>
          <a:prstGeom prst="ellipse">
            <a:avLst/>
          </a:prstGeom>
          <a:noFill/>
          <a:ln w="12700">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2"/>
              </a:solidFill>
            </a:endParaRPr>
          </a:p>
        </p:txBody>
      </p:sp>
      <p:sp>
        <p:nvSpPr>
          <p:cNvPr id="78" name="Oval 77"/>
          <p:cNvSpPr/>
          <p:nvPr/>
        </p:nvSpPr>
        <p:spPr>
          <a:xfrm>
            <a:off x="3766002" y="2398155"/>
            <a:ext cx="1611994" cy="161199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2"/>
              </a:solidFill>
            </a:endParaRPr>
          </a:p>
        </p:txBody>
      </p:sp>
      <p:sp>
        <p:nvSpPr>
          <p:cNvPr id="80" name="Oval 79"/>
          <p:cNvSpPr/>
          <p:nvPr/>
        </p:nvSpPr>
        <p:spPr>
          <a:xfrm>
            <a:off x="3646169" y="2278322"/>
            <a:ext cx="1851660" cy="1851660"/>
          </a:xfrm>
          <a:prstGeom prst="ellipse">
            <a:avLst/>
          </a:prstGeom>
          <a:noFill/>
          <a:ln w="12700">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2"/>
              </a:solidFill>
            </a:endParaRPr>
          </a:p>
        </p:txBody>
      </p:sp>
      <p:sp>
        <p:nvSpPr>
          <p:cNvPr id="91" name="Oval 90"/>
          <p:cNvSpPr/>
          <p:nvPr/>
        </p:nvSpPr>
        <p:spPr>
          <a:xfrm>
            <a:off x="6848965" y="2398155"/>
            <a:ext cx="1611994" cy="1611994"/>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2"/>
              </a:solidFill>
            </a:endParaRPr>
          </a:p>
        </p:txBody>
      </p:sp>
      <p:sp>
        <p:nvSpPr>
          <p:cNvPr id="93" name="Oval 92"/>
          <p:cNvSpPr/>
          <p:nvPr/>
        </p:nvSpPr>
        <p:spPr>
          <a:xfrm>
            <a:off x="6729131" y="2278322"/>
            <a:ext cx="1851660" cy="1851660"/>
          </a:xfrm>
          <a:prstGeom prst="ellipse">
            <a:avLst/>
          </a:prstGeom>
          <a:noFill/>
          <a:ln w="12700">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2"/>
              </a:solidFill>
            </a:endParaRPr>
          </a:p>
        </p:txBody>
      </p:sp>
      <p:grpSp>
        <p:nvGrpSpPr>
          <p:cNvPr id="45" name="Group 44"/>
          <p:cNvGrpSpPr/>
          <p:nvPr/>
        </p:nvGrpSpPr>
        <p:grpSpPr>
          <a:xfrm>
            <a:off x="3109104" y="4269061"/>
            <a:ext cx="2925802" cy="1540233"/>
            <a:chOff x="-33918" y="4519957"/>
            <a:chExt cx="3901070" cy="2053643"/>
          </a:xfrm>
        </p:grpSpPr>
        <p:sp>
          <p:nvSpPr>
            <p:cNvPr id="46" name="Rectangle 45"/>
            <p:cNvSpPr/>
            <p:nvPr/>
          </p:nvSpPr>
          <p:spPr>
            <a:xfrm>
              <a:off x="95557" y="5588715"/>
              <a:ext cx="3642109" cy="984885"/>
            </a:xfrm>
            <a:prstGeom prst="rect">
              <a:avLst/>
            </a:prstGeom>
          </p:spPr>
          <p:txBody>
            <a:bodyPr wrap="square">
              <a:spAutoFit/>
            </a:bodyPr>
            <a:lstStyle/>
            <a:p>
              <a:r>
                <a:rPr lang="en-US" sz="1400" dirty="0" smtClean="0"/>
                <a:t>Interactive online activities for kids to learn about all things water related.</a:t>
              </a:r>
              <a:endParaRPr lang="en-US" sz="1400" dirty="0"/>
            </a:p>
          </p:txBody>
        </p:sp>
        <p:sp>
          <p:nvSpPr>
            <p:cNvPr id="47" name="TextBox 46"/>
            <p:cNvSpPr txBox="1"/>
            <p:nvPr/>
          </p:nvSpPr>
          <p:spPr>
            <a:xfrm>
              <a:off x="-33918" y="4519957"/>
              <a:ext cx="3901070" cy="895801"/>
            </a:xfrm>
            <a:prstGeom prst="rect">
              <a:avLst/>
            </a:prstGeom>
            <a:noFill/>
          </p:spPr>
          <p:txBody>
            <a:bodyPr wrap="none" rtlCol="0">
              <a:spAutoFit/>
            </a:bodyPr>
            <a:lstStyle/>
            <a:p>
              <a:pPr algn="ctr">
                <a:lnSpc>
                  <a:spcPct val="150000"/>
                </a:lnSpc>
              </a:pPr>
              <a:r>
                <a:rPr lang="en-US" sz="2800" b="1" dirty="0" smtClean="0">
                  <a:latin typeface="+mj-lt"/>
                  <a:ea typeface="Roboto" pitchFamily="2" charset="0"/>
                  <a:hlinkClick r:id="rId7"/>
                </a:rPr>
                <a:t>DiscoverWater.org</a:t>
              </a:r>
              <a:endParaRPr lang="en-US" sz="2800" b="1" dirty="0">
                <a:latin typeface="+mj-lt"/>
                <a:ea typeface="Roboto" pitchFamily="2" charset="0"/>
              </a:endParaRPr>
            </a:p>
          </p:txBody>
        </p:sp>
      </p:grpSp>
      <p:grpSp>
        <p:nvGrpSpPr>
          <p:cNvPr id="48" name="Group 47"/>
          <p:cNvGrpSpPr/>
          <p:nvPr/>
        </p:nvGrpSpPr>
        <p:grpSpPr>
          <a:xfrm>
            <a:off x="6229890" y="4269062"/>
            <a:ext cx="2831096" cy="1324789"/>
            <a:chOff x="29216" y="4519957"/>
            <a:chExt cx="3774793" cy="1766384"/>
          </a:xfrm>
        </p:grpSpPr>
        <p:sp>
          <p:nvSpPr>
            <p:cNvPr id="49" name="Rectangle 48"/>
            <p:cNvSpPr/>
            <p:nvPr/>
          </p:nvSpPr>
          <p:spPr>
            <a:xfrm>
              <a:off x="257096" y="5588715"/>
              <a:ext cx="3352799" cy="697626"/>
            </a:xfrm>
            <a:prstGeom prst="rect">
              <a:avLst/>
            </a:prstGeom>
          </p:spPr>
          <p:txBody>
            <a:bodyPr wrap="square">
              <a:spAutoFit/>
            </a:bodyPr>
            <a:lstStyle/>
            <a:p>
              <a:r>
                <a:rPr lang="en-US" sz="1400" dirty="0"/>
                <a:t>Home of SC Project WET for facilitators and teachers.</a:t>
              </a:r>
            </a:p>
          </p:txBody>
        </p:sp>
        <p:sp>
          <p:nvSpPr>
            <p:cNvPr id="50" name="TextBox 49"/>
            <p:cNvSpPr txBox="1"/>
            <p:nvPr/>
          </p:nvSpPr>
          <p:spPr>
            <a:xfrm>
              <a:off x="29216" y="4519957"/>
              <a:ext cx="3774793" cy="895801"/>
            </a:xfrm>
            <a:prstGeom prst="rect">
              <a:avLst/>
            </a:prstGeom>
            <a:noFill/>
          </p:spPr>
          <p:txBody>
            <a:bodyPr wrap="none" rtlCol="0">
              <a:spAutoFit/>
            </a:bodyPr>
            <a:lstStyle/>
            <a:p>
              <a:pPr algn="ctr">
                <a:lnSpc>
                  <a:spcPct val="150000"/>
                </a:lnSpc>
              </a:pPr>
              <a:r>
                <a:rPr lang="en-US" sz="2800" b="1" dirty="0" smtClean="0">
                  <a:latin typeface="+mj-lt"/>
                  <a:ea typeface="Roboto" pitchFamily="2" charset="0"/>
                  <a:hlinkClick r:id="rId8"/>
                </a:rPr>
                <a:t>SCProjectWET.org</a:t>
              </a:r>
              <a:endParaRPr lang="en-US" sz="2800" b="1" dirty="0">
                <a:latin typeface="+mj-lt"/>
                <a:ea typeface="Roboto" pitchFamily="2" charset="0"/>
              </a:endParaRPr>
            </a:p>
          </p:txBody>
        </p:sp>
      </p:grpSp>
      <p:sp>
        <p:nvSpPr>
          <p:cNvPr id="51" name="Rectangle 50"/>
          <p:cNvSpPr/>
          <p:nvPr/>
        </p:nvSpPr>
        <p:spPr>
          <a:xfrm>
            <a:off x="176768" y="5442638"/>
            <a:ext cx="2731581" cy="523220"/>
          </a:xfrm>
          <a:prstGeom prst="rect">
            <a:avLst/>
          </a:prstGeom>
        </p:spPr>
        <p:txBody>
          <a:bodyPr wrap="square">
            <a:spAutoFit/>
          </a:bodyPr>
          <a:lstStyle/>
          <a:p>
            <a:r>
              <a:rPr lang="en-US" sz="1400" dirty="0" smtClean="0"/>
              <a:t>Online resources to help you with Guide activities.</a:t>
            </a:r>
            <a:endParaRPr lang="en-US" sz="1400" dirty="0"/>
          </a:p>
        </p:txBody>
      </p:sp>
      <p:sp>
        <p:nvSpPr>
          <p:cNvPr id="5" name="Down Arrow 4"/>
          <p:cNvSpPr/>
          <p:nvPr/>
        </p:nvSpPr>
        <p:spPr>
          <a:xfrm>
            <a:off x="1219200" y="5965858"/>
            <a:ext cx="269836" cy="6635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9556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61231"/>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10" name="Group 9"/>
          <p:cNvGrpSpPr/>
          <p:nvPr/>
        </p:nvGrpSpPr>
        <p:grpSpPr>
          <a:xfrm>
            <a:off x="2086329" y="0"/>
            <a:ext cx="7060018" cy="6858000"/>
            <a:chOff x="3848986" y="857250"/>
            <a:chExt cx="5295014" cy="5143500"/>
          </a:xfrm>
        </p:grpSpPr>
        <p:sp>
          <p:nvSpPr>
            <p:cNvPr id="2" name="Rectangle 11"/>
            <p:cNvSpPr/>
            <p:nvPr/>
          </p:nvSpPr>
          <p:spPr>
            <a:xfrm flipH="1">
              <a:off x="3848986" y="857250"/>
              <a:ext cx="5295014" cy="5143500"/>
            </a:xfrm>
            <a:custGeom>
              <a:avLst/>
              <a:gdLst>
                <a:gd name="connsiteX0" fmla="*/ 0 w 5295014"/>
                <a:gd name="connsiteY0" fmla="*/ 0 h 5143500"/>
                <a:gd name="connsiteX1" fmla="*/ 5295014 w 5295014"/>
                <a:gd name="connsiteY1" fmla="*/ 0 h 5143500"/>
                <a:gd name="connsiteX2" fmla="*/ 5295014 w 5295014"/>
                <a:gd name="connsiteY2" fmla="*/ 5143500 h 5143500"/>
                <a:gd name="connsiteX3" fmla="*/ 0 w 5295014"/>
                <a:gd name="connsiteY3" fmla="*/ 5143500 h 5143500"/>
                <a:gd name="connsiteX4" fmla="*/ 0 w 5295014"/>
                <a:gd name="connsiteY4" fmla="*/ 0 h 5143500"/>
                <a:gd name="connsiteX0" fmla="*/ 0 w 5295014"/>
                <a:gd name="connsiteY0" fmla="*/ 0 h 5143500"/>
                <a:gd name="connsiteX1" fmla="*/ 5295014 w 5295014"/>
                <a:gd name="connsiteY1" fmla="*/ 0 h 5143500"/>
                <a:gd name="connsiteX2" fmla="*/ 3157870 w 5295014"/>
                <a:gd name="connsiteY2" fmla="*/ 5132867 h 5143500"/>
                <a:gd name="connsiteX3" fmla="*/ 0 w 5295014"/>
                <a:gd name="connsiteY3" fmla="*/ 5143500 h 5143500"/>
                <a:gd name="connsiteX4" fmla="*/ 0 w 5295014"/>
                <a:gd name="connsiteY4" fmla="*/ 0 h 5143500"/>
                <a:gd name="connsiteX0" fmla="*/ 0 w 5295014"/>
                <a:gd name="connsiteY0" fmla="*/ 0 h 5143500"/>
                <a:gd name="connsiteX1" fmla="*/ 5295014 w 5295014"/>
                <a:gd name="connsiteY1" fmla="*/ 0 h 5143500"/>
                <a:gd name="connsiteX2" fmla="*/ 3157870 w 5295014"/>
                <a:gd name="connsiteY2" fmla="*/ 5143500 h 5143500"/>
                <a:gd name="connsiteX3" fmla="*/ 0 w 5295014"/>
                <a:gd name="connsiteY3" fmla="*/ 5143500 h 5143500"/>
                <a:gd name="connsiteX4" fmla="*/ 0 w 5295014"/>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5014" h="5143500">
                  <a:moveTo>
                    <a:pt x="0" y="0"/>
                  </a:moveTo>
                  <a:lnTo>
                    <a:pt x="5295014" y="0"/>
                  </a:lnTo>
                  <a:lnTo>
                    <a:pt x="3157870" y="5143500"/>
                  </a:lnTo>
                  <a:lnTo>
                    <a:pt x="0" y="51435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26" name="Group 25"/>
            <p:cNvGrpSpPr/>
            <p:nvPr/>
          </p:nvGrpSpPr>
          <p:grpSpPr>
            <a:xfrm flipH="1">
              <a:off x="4455309" y="2643001"/>
              <a:ext cx="4164756" cy="3166572"/>
              <a:chOff x="733296" y="2309333"/>
              <a:chExt cx="5553008" cy="4222096"/>
            </a:xfrm>
          </p:grpSpPr>
          <p:sp>
            <p:nvSpPr>
              <p:cNvPr id="7" name="Rectangle 6"/>
              <p:cNvSpPr/>
              <p:nvPr/>
            </p:nvSpPr>
            <p:spPr>
              <a:xfrm>
                <a:off x="755616" y="3375027"/>
                <a:ext cx="5092827" cy="71165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bg1"/>
                  </a:solidFill>
                </a:endParaRPr>
              </a:p>
            </p:txBody>
          </p:sp>
          <p:sp>
            <p:nvSpPr>
              <p:cNvPr id="8" name="Right Triangle 14"/>
              <p:cNvSpPr/>
              <p:nvPr/>
            </p:nvSpPr>
            <p:spPr>
              <a:xfrm flipV="1">
                <a:off x="5241044" y="4086677"/>
                <a:ext cx="607397" cy="313364"/>
              </a:xfrm>
              <a:custGeom>
                <a:avLst/>
                <a:gdLst>
                  <a:gd name="connsiteX0" fmla="*/ 0 w 510362"/>
                  <a:gd name="connsiteY0" fmla="*/ 414669 h 414669"/>
                  <a:gd name="connsiteX1" fmla="*/ 0 w 510362"/>
                  <a:gd name="connsiteY1" fmla="*/ 0 h 414669"/>
                  <a:gd name="connsiteX2" fmla="*/ 510362 w 510362"/>
                  <a:gd name="connsiteY2" fmla="*/ 414669 h 414669"/>
                  <a:gd name="connsiteX3" fmla="*/ 0 w 510362"/>
                  <a:gd name="connsiteY3" fmla="*/ 414669 h 414669"/>
                  <a:gd name="connsiteX0" fmla="*/ 233916 w 744278"/>
                  <a:gd name="connsiteY0" fmla="*/ 542260 h 542260"/>
                  <a:gd name="connsiteX1" fmla="*/ 0 w 744278"/>
                  <a:gd name="connsiteY1" fmla="*/ 0 h 542260"/>
                  <a:gd name="connsiteX2" fmla="*/ 744278 w 744278"/>
                  <a:gd name="connsiteY2" fmla="*/ 542260 h 542260"/>
                  <a:gd name="connsiteX3" fmla="*/ 233916 w 744278"/>
                  <a:gd name="connsiteY3" fmla="*/ 542260 h 542260"/>
                  <a:gd name="connsiteX0" fmla="*/ 170120 w 680482"/>
                  <a:gd name="connsiteY0" fmla="*/ 590107 h 590107"/>
                  <a:gd name="connsiteX1" fmla="*/ 0 w 680482"/>
                  <a:gd name="connsiteY1" fmla="*/ 0 h 590107"/>
                  <a:gd name="connsiteX2" fmla="*/ 680482 w 680482"/>
                  <a:gd name="connsiteY2" fmla="*/ 590107 h 590107"/>
                  <a:gd name="connsiteX3" fmla="*/ 170120 w 680482"/>
                  <a:gd name="connsiteY3" fmla="*/ 590107 h 590107"/>
                  <a:gd name="connsiteX0" fmla="*/ 138222 w 648584"/>
                  <a:gd name="connsiteY0" fmla="*/ 574158 h 574158"/>
                  <a:gd name="connsiteX1" fmla="*/ 0 w 648584"/>
                  <a:gd name="connsiteY1" fmla="*/ 0 h 574158"/>
                  <a:gd name="connsiteX2" fmla="*/ 648584 w 648584"/>
                  <a:gd name="connsiteY2" fmla="*/ 574158 h 574158"/>
                  <a:gd name="connsiteX3" fmla="*/ 138222 w 648584"/>
                  <a:gd name="connsiteY3" fmla="*/ 574158 h 574158"/>
                  <a:gd name="connsiteX0" fmla="*/ 138222 w 648584"/>
                  <a:gd name="connsiteY0" fmla="*/ 542260 h 542261"/>
                  <a:gd name="connsiteX1" fmla="*/ 0 w 648584"/>
                  <a:gd name="connsiteY1" fmla="*/ 0 h 542261"/>
                  <a:gd name="connsiteX2" fmla="*/ 648584 w 648584"/>
                  <a:gd name="connsiteY2" fmla="*/ 542260 h 542261"/>
                  <a:gd name="connsiteX3" fmla="*/ 138222 w 648584"/>
                  <a:gd name="connsiteY3" fmla="*/ 542260 h 542261"/>
                  <a:gd name="connsiteX0" fmla="*/ 129258 w 639620"/>
                  <a:gd name="connsiteY0" fmla="*/ 515365 h 515364"/>
                  <a:gd name="connsiteX1" fmla="*/ 0 w 639620"/>
                  <a:gd name="connsiteY1" fmla="*/ 0 h 515364"/>
                  <a:gd name="connsiteX2" fmla="*/ 639620 w 639620"/>
                  <a:gd name="connsiteY2" fmla="*/ 515365 h 515364"/>
                  <a:gd name="connsiteX3" fmla="*/ 129258 w 639620"/>
                  <a:gd name="connsiteY3" fmla="*/ 515365 h 515364"/>
                  <a:gd name="connsiteX0" fmla="*/ 138223 w 648585"/>
                  <a:gd name="connsiteY0" fmla="*/ 501919 h 501920"/>
                  <a:gd name="connsiteX1" fmla="*/ 0 w 648585"/>
                  <a:gd name="connsiteY1" fmla="*/ 0 h 501920"/>
                  <a:gd name="connsiteX2" fmla="*/ 648585 w 648585"/>
                  <a:gd name="connsiteY2" fmla="*/ 501919 h 501920"/>
                  <a:gd name="connsiteX3" fmla="*/ 138223 w 648585"/>
                  <a:gd name="connsiteY3" fmla="*/ 501919 h 501920"/>
                </a:gdLst>
                <a:ahLst/>
                <a:cxnLst>
                  <a:cxn ang="0">
                    <a:pos x="connsiteX0" y="connsiteY0"/>
                  </a:cxn>
                  <a:cxn ang="0">
                    <a:pos x="connsiteX1" y="connsiteY1"/>
                  </a:cxn>
                  <a:cxn ang="0">
                    <a:pos x="connsiteX2" y="connsiteY2"/>
                  </a:cxn>
                  <a:cxn ang="0">
                    <a:pos x="connsiteX3" y="connsiteY3"/>
                  </a:cxn>
                </a:cxnLst>
                <a:rect l="l" t="t" r="r" b="b"/>
                <a:pathLst>
                  <a:path w="648585" h="501920">
                    <a:moveTo>
                      <a:pt x="138223" y="501919"/>
                    </a:moveTo>
                    <a:lnTo>
                      <a:pt x="0" y="0"/>
                    </a:lnTo>
                    <a:lnTo>
                      <a:pt x="648585" y="501919"/>
                    </a:lnTo>
                    <a:lnTo>
                      <a:pt x="138223" y="501919"/>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 name="Rectangle 2"/>
              <p:cNvSpPr/>
              <p:nvPr/>
            </p:nvSpPr>
            <p:spPr>
              <a:xfrm>
                <a:off x="755153" y="4440721"/>
                <a:ext cx="4644638" cy="711651"/>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ight Triangle 14"/>
              <p:cNvSpPr/>
              <p:nvPr/>
            </p:nvSpPr>
            <p:spPr>
              <a:xfrm flipV="1">
                <a:off x="4792392" y="5152371"/>
                <a:ext cx="607397" cy="313364"/>
              </a:xfrm>
              <a:custGeom>
                <a:avLst/>
                <a:gdLst>
                  <a:gd name="connsiteX0" fmla="*/ 0 w 510362"/>
                  <a:gd name="connsiteY0" fmla="*/ 414669 h 414669"/>
                  <a:gd name="connsiteX1" fmla="*/ 0 w 510362"/>
                  <a:gd name="connsiteY1" fmla="*/ 0 h 414669"/>
                  <a:gd name="connsiteX2" fmla="*/ 510362 w 510362"/>
                  <a:gd name="connsiteY2" fmla="*/ 414669 h 414669"/>
                  <a:gd name="connsiteX3" fmla="*/ 0 w 510362"/>
                  <a:gd name="connsiteY3" fmla="*/ 414669 h 414669"/>
                  <a:gd name="connsiteX0" fmla="*/ 233916 w 744278"/>
                  <a:gd name="connsiteY0" fmla="*/ 542260 h 542260"/>
                  <a:gd name="connsiteX1" fmla="*/ 0 w 744278"/>
                  <a:gd name="connsiteY1" fmla="*/ 0 h 542260"/>
                  <a:gd name="connsiteX2" fmla="*/ 744278 w 744278"/>
                  <a:gd name="connsiteY2" fmla="*/ 542260 h 542260"/>
                  <a:gd name="connsiteX3" fmla="*/ 233916 w 744278"/>
                  <a:gd name="connsiteY3" fmla="*/ 542260 h 542260"/>
                  <a:gd name="connsiteX0" fmla="*/ 170120 w 680482"/>
                  <a:gd name="connsiteY0" fmla="*/ 590107 h 590107"/>
                  <a:gd name="connsiteX1" fmla="*/ 0 w 680482"/>
                  <a:gd name="connsiteY1" fmla="*/ 0 h 590107"/>
                  <a:gd name="connsiteX2" fmla="*/ 680482 w 680482"/>
                  <a:gd name="connsiteY2" fmla="*/ 590107 h 590107"/>
                  <a:gd name="connsiteX3" fmla="*/ 170120 w 680482"/>
                  <a:gd name="connsiteY3" fmla="*/ 590107 h 590107"/>
                  <a:gd name="connsiteX0" fmla="*/ 138222 w 648584"/>
                  <a:gd name="connsiteY0" fmla="*/ 574158 h 574158"/>
                  <a:gd name="connsiteX1" fmla="*/ 0 w 648584"/>
                  <a:gd name="connsiteY1" fmla="*/ 0 h 574158"/>
                  <a:gd name="connsiteX2" fmla="*/ 648584 w 648584"/>
                  <a:gd name="connsiteY2" fmla="*/ 574158 h 574158"/>
                  <a:gd name="connsiteX3" fmla="*/ 138222 w 648584"/>
                  <a:gd name="connsiteY3" fmla="*/ 574158 h 574158"/>
                  <a:gd name="connsiteX0" fmla="*/ 138222 w 648584"/>
                  <a:gd name="connsiteY0" fmla="*/ 542260 h 542261"/>
                  <a:gd name="connsiteX1" fmla="*/ 0 w 648584"/>
                  <a:gd name="connsiteY1" fmla="*/ 0 h 542261"/>
                  <a:gd name="connsiteX2" fmla="*/ 648584 w 648584"/>
                  <a:gd name="connsiteY2" fmla="*/ 542260 h 542261"/>
                  <a:gd name="connsiteX3" fmla="*/ 138222 w 648584"/>
                  <a:gd name="connsiteY3" fmla="*/ 542260 h 542261"/>
                  <a:gd name="connsiteX0" fmla="*/ 129258 w 639620"/>
                  <a:gd name="connsiteY0" fmla="*/ 515365 h 515364"/>
                  <a:gd name="connsiteX1" fmla="*/ 0 w 639620"/>
                  <a:gd name="connsiteY1" fmla="*/ 0 h 515364"/>
                  <a:gd name="connsiteX2" fmla="*/ 639620 w 639620"/>
                  <a:gd name="connsiteY2" fmla="*/ 515365 h 515364"/>
                  <a:gd name="connsiteX3" fmla="*/ 129258 w 639620"/>
                  <a:gd name="connsiteY3" fmla="*/ 515365 h 515364"/>
                  <a:gd name="connsiteX0" fmla="*/ 138223 w 648585"/>
                  <a:gd name="connsiteY0" fmla="*/ 501919 h 501920"/>
                  <a:gd name="connsiteX1" fmla="*/ 0 w 648585"/>
                  <a:gd name="connsiteY1" fmla="*/ 0 h 501920"/>
                  <a:gd name="connsiteX2" fmla="*/ 648585 w 648585"/>
                  <a:gd name="connsiteY2" fmla="*/ 501919 h 501920"/>
                  <a:gd name="connsiteX3" fmla="*/ 138223 w 648585"/>
                  <a:gd name="connsiteY3" fmla="*/ 501919 h 501920"/>
                </a:gdLst>
                <a:ahLst/>
                <a:cxnLst>
                  <a:cxn ang="0">
                    <a:pos x="connsiteX0" y="connsiteY0"/>
                  </a:cxn>
                  <a:cxn ang="0">
                    <a:pos x="connsiteX1" y="connsiteY1"/>
                  </a:cxn>
                  <a:cxn ang="0">
                    <a:pos x="connsiteX2" y="connsiteY2"/>
                  </a:cxn>
                  <a:cxn ang="0">
                    <a:pos x="connsiteX3" y="connsiteY3"/>
                  </a:cxn>
                </a:cxnLst>
                <a:rect l="l" t="t" r="r" b="b"/>
                <a:pathLst>
                  <a:path w="648585" h="501920">
                    <a:moveTo>
                      <a:pt x="138223" y="501919"/>
                    </a:moveTo>
                    <a:lnTo>
                      <a:pt x="0" y="0"/>
                    </a:lnTo>
                    <a:lnTo>
                      <a:pt x="648585" y="501919"/>
                    </a:lnTo>
                    <a:lnTo>
                      <a:pt x="138223" y="501919"/>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p:nvSpPr>
            <p:spPr>
              <a:xfrm>
                <a:off x="766003" y="5506415"/>
                <a:ext cx="4193665" cy="711651"/>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ight Triangle 14"/>
              <p:cNvSpPr/>
              <p:nvPr/>
            </p:nvSpPr>
            <p:spPr>
              <a:xfrm flipV="1">
                <a:off x="4352270" y="6218065"/>
                <a:ext cx="607397" cy="313364"/>
              </a:xfrm>
              <a:custGeom>
                <a:avLst/>
                <a:gdLst>
                  <a:gd name="connsiteX0" fmla="*/ 0 w 510362"/>
                  <a:gd name="connsiteY0" fmla="*/ 414669 h 414669"/>
                  <a:gd name="connsiteX1" fmla="*/ 0 w 510362"/>
                  <a:gd name="connsiteY1" fmla="*/ 0 h 414669"/>
                  <a:gd name="connsiteX2" fmla="*/ 510362 w 510362"/>
                  <a:gd name="connsiteY2" fmla="*/ 414669 h 414669"/>
                  <a:gd name="connsiteX3" fmla="*/ 0 w 510362"/>
                  <a:gd name="connsiteY3" fmla="*/ 414669 h 414669"/>
                  <a:gd name="connsiteX0" fmla="*/ 233916 w 744278"/>
                  <a:gd name="connsiteY0" fmla="*/ 542260 h 542260"/>
                  <a:gd name="connsiteX1" fmla="*/ 0 w 744278"/>
                  <a:gd name="connsiteY1" fmla="*/ 0 h 542260"/>
                  <a:gd name="connsiteX2" fmla="*/ 744278 w 744278"/>
                  <a:gd name="connsiteY2" fmla="*/ 542260 h 542260"/>
                  <a:gd name="connsiteX3" fmla="*/ 233916 w 744278"/>
                  <a:gd name="connsiteY3" fmla="*/ 542260 h 542260"/>
                  <a:gd name="connsiteX0" fmla="*/ 170120 w 680482"/>
                  <a:gd name="connsiteY0" fmla="*/ 590107 h 590107"/>
                  <a:gd name="connsiteX1" fmla="*/ 0 w 680482"/>
                  <a:gd name="connsiteY1" fmla="*/ 0 h 590107"/>
                  <a:gd name="connsiteX2" fmla="*/ 680482 w 680482"/>
                  <a:gd name="connsiteY2" fmla="*/ 590107 h 590107"/>
                  <a:gd name="connsiteX3" fmla="*/ 170120 w 680482"/>
                  <a:gd name="connsiteY3" fmla="*/ 590107 h 590107"/>
                  <a:gd name="connsiteX0" fmla="*/ 138222 w 648584"/>
                  <a:gd name="connsiteY0" fmla="*/ 574158 h 574158"/>
                  <a:gd name="connsiteX1" fmla="*/ 0 w 648584"/>
                  <a:gd name="connsiteY1" fmla="*/ 0 h 574158"/>
                  <a:gd name="connsiteX2" fmla="*/ 648584 w 648584"/>
                  <a:gd name="connsiteY2" fmla="*/ 574158 h 574158"/>
                  <a:gd name="connsiteX3" fmla="*/ 138222 w 648584"/>
                  <a:gd name="connsiteY3" fmla="*/ 574158 h 574158"/>
                  <a:gd name="connsiteX0" fmla="*/ 138222 w 648584"/>
                  <a:gd name="connsiteY0" fmla="*/ 542260 h 542261"/>
                  <a:gd name="connsiteX1" fmla="*/ 0 w 648584"/>
                  <a:gd name="connsiteY1" fmla="*/ 0 h 542261"/>
                  <a:gd name="connsiteX2" fmla="*/ 648584 w 648584"/>
                  <a:gd name="connsiteY2" fmla="*/ 542260 h 542261"/>
                  <a:gd name="connsiteX3" fmla="*/ 138222 w 648584"/>
                  <a:gd name="connsiteY3" fmla="*/ 542260 h 542261"/>
                  <a:gd name="connsiteX0" fmla="*/ 129258 w 639620"/>
                  <a:gd name="connsiteY0" fmla="*/ 515365 h 515364"/>
                  <a:gd name="connsiteX1" fmla="*/ 0 w 639620"/>
                  <a:gd name="connsiteY1" fmla="*/ 0 h 515364"/>
                  <a:gd name="connsiteX2" fmla="*/ 639620 w 639620"/>
                  <a:gd name="connsiteY2" fmla="*/ 515365 h 515364"/>
                  <a:gd name="connsiteX3" fmla="*/ 129258 w 639620"/>
                  <a:gd name="connsiteY3" fmla="*/ 515365 h 515364"/>
                  <a:gd name="connsiteX0" fmla="*/ 138223 w 648585"/>
                  <a:gd name="connsiteY0" fmla="*/ 501919 h 501920"/>
                  <a:gd name="connsiteX1" fmla="*/ 0 w 648585"/>
                  <a:gd name="connsiteY1" fmla="*/ 0 h 501920"/>
                  <a:gd name="connsiteX2" fmla="*/ 648585 w 648585"/>
                  <a:gd name="connsiteY2" fmla="*/ 501919 h 501920"/>
                  <a:gd name="connsiteX3" fmla="*/ 138223 w 648585"/>
                  <a:gd name="connsiteY3" fmla="*/ 501919 h 501920"/>
                </a:gdLst>
                <a:ahLst/>
                <a:cxnLst>
                  <a:cxn ang="0">
                    <a:pos x="connsiteX0" y="connsiteY0"/>
                  </a:cxn>
                  <a:cxn ang="0">
                    <a:pos x="connsiteX1" y="connsiteY1"/>
                  </a:cxn>
                  <a:cxn ang="0">
                    <a:pos x="connsiteX2" y="connsiteY2"/>
                  </a:cxn>
                  <a:cxn ang="0">
                    <a:pos x="connsiteX3" y="connsiteY3"/>
                  </a:cxn>
                </a:cxnLst>
                <a:rect l="l" t="t" r="r" b="b"/>
                <a:pathLst>
                  <a:path w="648585" h="501920">
                    <a:moveTo>
                      <a:pt x="138223" y="501919"/>
                    </a:moveTo>
                    <a:lnTo>
                      <a:pt x="0" y="0"/>
                    </a:lnTo>
                    <a:lnTo>
                      <a:pt x="648585" y="501919"/>
                    </a:lnTo>
                    <a:lnTo>
                      <a:pt x="138223" y="501919"/>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3" name="Rectangle 42"/>
              <p:cNvSpPr/>
              <p:nvPr/>
            </p:nvSpPr>
            <p:spPr>
              <a:xfrm>
                <a:off x="733296" y="2309333"/>
                <a:ext cx="5553008" cy="71165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bg1"/>
                  </a:solidFill>
                </a:endParaRPr>
              </a:p>
            </p:txBody>
          </p:sp>
          <p:sp>
            <p:nvSpPr>
              <p:cNvPr id="44" name="Right Triangle 14"/>
              <p:cNvSpPr/>
              <p:nvPr/>
            </p:nvSpPr>
            <p:spPr>
              <a:xfrm flipV="1">
                <a:off x="5678907" y="3020983"/>
                <a:ext cx="607397" cy="313364"/>
              </a:xfrm>
              <a:custGeom>
                <a:avLst/>
                <a:gdLst>
                  <a:gd name="connsiteX0" fmla="*/ 0 w 510362"/>
                  <a:gd name="connsiteY0" fmla="*/ 414669 h 414669"/>
                  <a:gd name="connsiteX1" fmla="*/ 0 w 510362"/>
                  <a:gd name="connsiteY1" fmla="*/ 0 h 414669"/>
                  <a:gd name="connsiteX2" fmla="*/ 510362 w 510362"/>
                  <a:gd name="connsiteY2" fmla="*/ 414669 h 414669"/>
                  <a:gd name="connsiteX3" fmla="*/ 0 w 510362"/>
                  <a:gd name="connsiteY3" fmla="*/ 414669 h 414669"/>
                  <a:gd name="connsiteX0" fmla="*/ 233916 w 744278"/>
                  <a:gd name="connsiteY0" fmla="*/ 542260 h 542260"/>
                  <a:gd name="connsiteX1" fmla="*/ 0 w 744278"/>
                  <a:gd name="connsiteY1" fmla="*/ 0 h 542260"/>
                  <a:gd name="connsiteX2" fmla="*/ 744278 w 744278"/>
                  <a:gd name="connsiteY2" fmla="*/ 542260 h 542260"/>
                  <a:gd name="connsiteX3" fmla="*/ 233916 w 744278"/>
                  <a:gd name="connsiteY3" fmla="*/ 542260 h 542260"/>
                  <a:gd name="connsiteX0" fmla="*/ 170120 w 680482"/>
                  <a:gd name="connsiteY0" fmla="*/ 590107 h 590107"/>
                  <a:gd name="connsiteX1" fmla="*/ 0 w 680482"/>
                  <a:gd name="connsiteY1" fmla="*/ 0 h 590107"/>
                  <a:gd name="connsiteX2" fmla="*/ 680482 w 680482"/>
                  <a:gd name="connsiteY2" fmla="*/ 590107 h 590107"/>
                  <a:gd name="connsiteX3" fmla="*/ 170120 w 680482"/>
                  <a:gd name="connsiteY3" fmla="*/ 590107 h 590107"/>
                  <a:gd name="connsiteX0" fmla="*/ 138222 w 648584"/>
                  <a:gd name="connsiteY0" fmla="*/ 574158 h 574158"/>
                  <a:gd name="connsiteX1" fmla="*/ 0 w 648584"/>
                  <a:gd name="connsiteY1" fmla="*/ 0 h 574158"/>
                  <a:gd name="connsiteX2" fmla="*/ 648584 w 648584"/>
                  <a:gd name="connsiteY2" fmla="*/ 574158 h 574158"/>
                  <a:gd name="connsiteX3" fmla="*/ 138222 w 648584"/>
                  <a:gd name="connsiteY3" fmla="*/ 574158 h 574158"/>
                  <a:gd name="connsiteX0" fmla="*/ 138222 w 648584"/>
                  <a:gd name="connsiteY0" fmla="*/ 542260 h 542261"/>
                  <a:gd name="connsiteX1" fmla="*/ 0 w 648584"/>
                  <a:gd name="connsiteY1" fmla="*/ 0 h 542261"/>
                  <a:gd name="connsiteX2" fmla="*/ 648584 w 648584"/>
                  <a:gd name="connsiteY2" fmla="*/ 542260 h 542261"/>
                  <a:gd name="connsiteX3" fmla="*/ 138222 w 648584"/>
                  <a:gd name="connsiteY3" fmla="*/ 542260 h 542261"/>
                  <a:gd name="connsiteX0" fmla="*/ 129258 w 639620"/>
                  <a:gd name="connsiteY0" fmla="*/ 515365 h 515364"/>
                  <a:gd name="connsiteX1" fmla="*/ 0 w 639620"/>
                  <a:gd name="connsiteY1" fmla="*/ 0 h 515364"/>
                  <a:gd name="connsiteX2" fmla="*/ 639620 w 639620"/>
                  <a:gd name="connsiteY2" fmla="*/ 515365 h 515364"/>
                  <a:gd name="connsiteX3" fmla="*/ 129258 w 639620"/>
                  <a:gd name="connsiteY3" fmla="*/ 515365 h 515364"/>
                  <a:gd name="connsiteX0" fmla="*/ 138223 w 648585"/>
                  <a:gd name="connsiteY0" fmla="*/ 501919 h 501920"/>
                  <a:gd name="connsiteX1" fmla="*/ 0 w 648585"/>
                  <a:gd name="connsiteY1" fmla="*/ 0 h 501920"/>
                  <a:gd name="connsiteX2" fmla="*/ 648585 w 648585"/>
                  <a:gd name="connsiteY2" fmla="*/ 501919 h 501920"/>
                  <a:gd name="connsiteX3" fmla="*/ 138223 w 648585"/>
                  <a:gd name="connsiteY3" fmla="*/ 501919 h 501920"/>
                </a:gdLst>
                <a:ahLst/>
                <a:cxnLst>
                  <a:cxn ang="0">
                    <a:pos x="connsiteX0" y="connsiteY0"/>
                  </a:cxn>
                  <a:cxn ang="0">
                    <a:pos x="connsiteX1" y="connsiteY1"/>
                  </a:cxn>
                  <a:cxn ang="0">
                    <a:pos x="connsiteX2" y="connsiteY2"/>
                  </a:cxn>
                  <a:cxn ang="0">
                    <a:pos x="connsiteX3" y="connsiteY3"/>
                  </a:cxn>
                </a:cxnLst>
                <a:rect l="l" t="t" r="r" b="b"/>
                <a:pathLst>
                  <a:path w="648585" h="501920">
                    <a:moveTo>
                      <a:pt x="138223" y="501919"/>
                    </a:moveTo>
                    <a:lnTo>
                      <a:pt x="0" y="0"/>
                    </a:lnTo>
                    <a:lnTo>
                      <a:pt x="648585" y="501919"/>
                    </a:lnTo>
                    <a:lnTo>
                      <a:pt x="138223" y="501919"/>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7" name="TextBox 46"/>
              <p:cNvSpPr txBox="1"/>
              <p:nvPr/>
            </p:nvSpPr>
            <p:spPr>
              <a:xfrm>
                <a:off x="3759664" y="2476808"/>
                <a:ext cx="1919243" cy="369332"/>
              </a:xfrm>
              <a:prstGeom prst="rect">
                <a:avLst/>
              </a:prstGeom>
              <a:noFill/>
            </p:spPr>
            <p:txBody>
              <a:bodyPr wrap="none" rtlCol="0">
                <a:spAutoFit/>
              </a:bodyPr>
              <a:lstStyle/>
              <a:p>
                <a:r>
                  <a:rPr lang="en-US" b="1" dirty="0" smtClean="0">
                    <a:solidFill>
                      <a:schemeClr val="bg1"/>
                    </a:solidFill>
                    <a:latin typeface="+mj-lt"/>
                  </a:rPr>
                  <a:t>NGSS Correlations</a:t>
                </a:r>
                <a:endParaRPr lang="id-ID" b="1" dirty="0">
                  <a:solidFill>
                    <a:schemeClr val="bg1"/>
                  </a:solidFill>
                  <a:latin typeface="+mj-lt"/>
                </a:endParaRPr>
              </a:p>
            </p:txBody>
          </p:sp>
        </p:grpSp>
        <p:grpSp>
          <p:nvGrpSpPr>
            <p:cNvPr id="23" name="Group 22"/>
            <p:cNvGrpSpPr/>
            <p:nvPr/>
          </p:nvGrpSpPr>
          <p:grpSpPr>
            <a:xfrm>
              <a:off x="4400357" y="1515617"/>
              <a:ext cx="4651755" cy="541782"/>
              <a:chOff x="5438180" y="1381431"/>
              <a:chExt cx="6202330" cy="722375"/>
            </a:xfrm>
          </p:grpSpPr>
          <p:sp>
            <p:nvSpPr>
              <p:cNvPr id="28" name="TextBox 27"/>
              <p:cNvSpPr txBox="1"/>
              <p:nvPr/>
            </p:nvSpPr>
            <p:spPr>
              <a:xfrm>
                <a:off x="5438180" y="1381431"/>
                <a:ext cx="6202330" cy="584775"/>
              </a:xfrm>
              <a:prstGeom prst="rect">
                <a:avLst/>
              </a:prstGeom>
              <a:noFill/>
            </p:spPr>
            <p:txBody>
              <a:bodyPr wrap="none" rtlCol="0">
                <a:spAutoFit/>
              </a:bodyPr>
              <a:lstStyle/>
              <a:p>
                <a:r>
                  <a:rPr lang="en-US" sz="3200" b="1" dirty="0" smtClean="0">
                    <a:latin typeface="Raleway ExtraBold" panose="020B0003030101060003" pitchFamily="34" charset="0"/>
                    <a:ea typeface="Lato Black" panose="020F0502020204030203" pitchFamily="34" charset="0"/>
                    <a:cs typeface="Lato Black" panose="020F0502020204030203" pitchFamily="34" charset="0"/>
                    <a:hlinkClick r:id="rId3"/>
                  </a:rPr>
                  <a:t>http://portal.projectWET.org</a:t>
                </a:r>
                <a:endParaRPr lang="id-ID" sz="3200" b="1" dirty="0">
                  <a:latin typeface="Raleway ExtraBold" panose="020B0003030101060003" pitchFamily="34" charset="0"/>
                  <a:ea typeface="Lato Black" panose="020F0502020204030203" pitchFamily="34" charset="0"/>
                  <a:cs typeface="Lato Black" panose="020F0502020204030203" pitchFamily="34" charset="0"/>
                </a:endParaRPr>
              </a:p>
            </p:txBody>
          </p:sp>
          <p:sp>
            <p:nvSpPr>
              <p:cNvPr id="25" name="Rectangle 24"/>
              <p:cNvSpPr/>
              <p:nvPr/>
            </p:nvSpPr>
            <p:spPr>
              <a:xfrm rot="5400000">
                <a:off x="5826237" y="1811198"/>
                <a:ext cx="36576"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grpSp>
      </p:grpSp>
      <p:sp>
        <p:nvSpPr>
          <p:cNvPr id="64" name="TextBox 63"/>
          <p:cNvSpPr txBox="1"/>
          <p:nvPr/>
        </p:nvSpPr>
        <p:spPr>
          <a:xfrm flipH="1">
            <a:off x="3746445" y="3575366"/>
            <a:ext cx="3268395" cy="369332"/>
          </a:xfrm>
          <a:prstGeom prst="rect">
            <a:avLst/>
          </a:prstGeom>
          <a:noFill/>
        </p:spPr>
        <p:txBody>
          <a:bodyPr wrap="none" rtlCol="0">
            <a:spAutoFit/>
          </a:bodyPr>
          <a:lstStyle/>
          <a:p>
            <a:r>
              <a:rPr lang="en-US" b="1" dirty="0" smtClean="0">
                <a:solidFill>
                  <a:schemeClr val="bg1"/>
                </a:solidFill>
                <a:latin typeface="+mj-lt"/>
              </a:rPr>
              <a:t>Activity Resources &amp; Copy Pages</a:t>
            </a:r>
            <a:endParaRPr lang="id-ID" b="1" dirty="0">
              <a:solidFill>
                <a:schemeClr val="bg1"/>
              </a:solidFill>
              <a:latin typeface="+mj-lt"/>
            </a:endParaRPr>
          </a:p>
        </p:txBody>
      </p:sp>
      <p:sp>
        <p:nvSpPr>
          <p:cNvPr id="65" name="TextBox 64"/>
          <p:cNvSpPr txBox="1"/>
          <p:nvPr/>
        </p:nvSpPr>
        <p:spPr>
          <a:xfrm flipH="1">
            <a:off x="4221397" y="4683548"/>
            <a:ext cx="3764492" cy="369332"/>
          </a:xfrm>
          <a:prstGeom prst="rect">
            <a:avLst/>
          </a:prstGeom>
          <a:noFill/>
        </p:spPr>
        <p:txBody>
          <a:bodyPr wrap="none" rtlCol="0">
            <a:spAutoFit/>
          </a:bodyPr>
          <a:lstStyle/>
          <a:p>
            <a:r>
              <a:rPr lang="en-US" b="1" dirty="0" smtClean="0">
                <a:solidFill>
                  <a:schemeClr val="bg1"/>
                </a:solidFill>
                <a:latin typeface="+mj-lt"/>
              </a:rPr>
              <a:t>Educator Library &amp; Teacher Resources</a:t>
            </a:r>
            <a:endParaRPr lang="id-ID" b="1" dirty="0">
              <a:solidFill>
                <a:schemeClr val="bg1"/>
              </a:solidFill>
              <a:latin typeface="+mj-lt"/>
            </a:endParaRPr>
          </a:p>
        </p:txBody>
      </p:sp>
      <p:sp>
        <p:nvSpPr>
          <p:cNvPr id="66" name="TextBox 65"/>
          <p:cNvSpPr txBox="1"/>
          <p:nvPr/>
        </p:nvSpPr>
        <p:spPr>
          <a:xfrm flipH="1">
            <a:off x="4924894" y="5749242"/>
            <a:ext cx="1908279" cy="369332"/>
          </a:xfrm>
          <a:prstGeom prst="rect">
            <a:avLst/>
          </a:prstGeom>
          <a:noFill/>
        </p:spPr>
        <p:txBody>
          <a:bodyPr wrap="none" rtlCol="0">
            <a:spAutoFit/>
          </a:bodyPr>
          <a:lstStyle/>
          <a:p>
            <a:r>
              <a:rPr lang="en-US" b="1" dirty="0" smtClean="0">
                <a:solidFill>
                  <a:schemeClr val="bg1"/>
                </a:solidFill>
                <a:latin typeface="+mj-lt"/>
              </a:rPr>
              <a:t>Project WET Store</a:t>
            </a:r>
            <a:endParaRPr lang="id-ID" b="1" dirty="0">
              <a:solidFill>
                <a:schemeClr val="bg1"/>
              </a:solidFill>
              <a:latin typeface="+mj-lt"/>
            </a:endParaRPr>
          </a:p>
        </p:txBody>
      </p:sp>
    </p:spTree>
    <p:extLst>
      <p:ext uri="{BB962C8B-B14F-4D97-AF65-F5344CB8AC3E}">
        <p14:creationId xmlns:p14="http://schemas.microsoft.com/office/powerpoint/2010/main" val="1219934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Additional Titles &amp; Publications</a:t>
            </a:r>
            <a:endParaRPr lang="en-US" dirty="0"/>
          </a:p>
        </p:txBody>
      </p:sp>
      <p:grpSp>
        <p:nvGrpSpPr>
          <p:cNvPr id="3" name="Group 2"/>
          <p:cNvGrpSpPr>
            <a:grpSpLocks/>
          </p:cNvGrpSpPr>
          <p:nvPr/>
        </p:nvGrpSpPr>
        <p:grpSpPr bwMode="auto">
          <a:xfrm>
            <a:off x="461963" y="1319212"/>
            <a:ext cx="2743200" cy="2279650"/>
            <a:chOff x="367269" y="315547"/>
            <a:chExt cx="2743200" cy="2279090"/>
          </a:xfrm>
        </p:grpSpPr>
        <p:pic>
          <p:nvPicPr>
            <p:cNvPr id="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420000">
              <a:off x="695549" y="315547"/>
              <a:ext cx="1040110" cy="13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60000">
              <a:off x="1682508" y="612002"/>
              <a:ext cx="1027122" cy="13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p:cNvSpPr txBox="1">
              <a:spLocks noChangeArrowheads="1"/>
            </p:cNvSpPr>
            <p:nvPr/>
          </p:nvSpPr>
          <p:spPr bwMode="auto">
            <a:xfrm>
              <a:off x="367269" y="2009862"/>
              <a:ext cx="2743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600"/>
                <a:t>Discover a Watershed </a:t>
              </a:r>
            </a:p>
            <a:p>
              <a:pPr algn="ctr" eaLnBrk="1" hangingPunct="1"/>
              <a:r>
                <a:rPr lang="en-US" sz="1600"/>
                <a:t>Series</a:t>
              </a:r>
            </a:p>
          </p:txBody>
        </p:sp>
      </p:grpSp>
      <p:grpSp>
        <p:nvGrpSpPr>
          <p:cNvPr id="7" name="Group 6"/>
          <p:cNvGrpSpPr>
            <a:grpSpLocks/>
          </p:cNvGrpSpPr>
          <p:nvPr/>
        </p:nvGrpSpPr>
        <p:grpSpPr bwMode="auto">
          <a:xfrm>
            <a:off x="5965825" y="1341437"/>
            <a:ext cx="2706688" cy="2559050"/>
            <a:chOff x="6292047" y="348016"/>
            <a:chExt cx="2706241" cy="2558705"/>
          </a:xfrm>
        </p:grpSpPr>
        <p:sp>
          <p:nvSpPr>
            <p:cNvPr id="8" name="TextBox 8"/>
            <p:cNvSpPr txBox="1">
              <a:spLocks noChangeArrowheads="1"/>
            </p:cNvSpPr>
            <p:nvPr/>
          </p:nvSpPr>
          <p:spPr bwMode="auto">
            <a:xfrm>
              <a:off x="6477754" y="2325775"/>
              <a:ext cx="2514185" cy="580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600"/>
                <a:t>Conserve Water &amp; Arizona Conserve Water</a:t>
              </a:r>
            </a:p>
          </p:txBody>
        </p:sp>
        <p:pic>
          <p:nvPicPr>
            <p:cNvPr id="9" name="Picture 9"/>
            <p:cNvPicPr>
              <a:picLocks noChangeAspect="1"/>
            </p:cNvPicPr>
            <p:nvPr/>
          </p:nvPicPr>
          <p:blipFill>
            <a:blip r:embed="rId4"/>
            <a:stretch>
              <a:fillRect/>
            </a:stretch>
          </p:blipFill>
          <p:spPr>
            <a:xfrm rot="120000">
              <a:off x="7725323" y="348016"/>
              <a:ext cx="1272965" cy="1709508"/>
            </a:xfrm>
            <a:prstGeom prst="rect">
              <a:avLst/>
            </a:prstGeom>
            <a:ln>
              <a:solidFill>
                <a:schemeClr val="tx1"/>
              </a:solidFill>
            </a:ln>
            <a:effectLst>
              <a:outerShdw blurRad="50800" dist="38100" dir="8100000" algn="tr" rotWithShape="0">
                <a:prstClr val="black">
                  <a:alpha val="40000"/>
                </a:prstClr>
              </a:outerShdw>
            </a:effectLst>
          </p:spPr>
        </p:pic>
        <p:pic>
          <p:nvPicPr>
            <p:cNvPr id="10" name="Picture 9"/>
            <p:cNvPicPr>
              <a:picLocks noChangeAspect="1"/>
            </p:cNvPicPr>
            <p:nvPr/>
          </p:nvPicPr>
          <p:blipFill>
            <a:blip r:embed="rId5"/>
            <a:stretch>
              <a:fillRect/>
            </a:stretch>
          </p:blipFill>
          <p:spPr>
            <a:xfrm rot="-180000">
              <a:off x="6292047" y="414682"/>
              <a:ext cx="1317407" cy="1701571"/>
            </a:xfrm>
            <a:prstGeom prst="rect">
              <a:avLst/>
            </a:prstGeom>
            <a:ln>
              <a:solidFill>
                <a:schemeClr val="tx1"/>
              </a:solidFill>
            </a:ln>
            <a:effectLst>
              <a:outerShdw blurRad="50800" dist="38100" dir="8100000" algn="tr" rotWithShape="0">
                <a:prstClr val="black">
                  <a:alpha val="40000"/>
                </a:prstClr>
              </a:outerShdw>
            </a:effectLst>
          </p:spPr>
        </p:pic>
      </p:grpSp>
      <p:grpSp>
        <p:nvGrpSpPr>
          <p:cNvPr id="11" name="Group 10"/>
          <p:cNvGrpSpPr>
            <a:grpSpLocks/>
          </p:cNvGrpSpPr>
          <p:nvPr/>
        </p:nvGrpSpPr>
        <p:grpSpPr bwMode="auto">
          <a:xfrm>
            <a:off x="3200400" y="4572000"/>
            <a:ext cx="2895600" cy="2190750"/>
            <a:chOff x="2944881" y="4021429"/>
            <a:chExt cx="2819400" cy="2116604"/>
          </a:xfrm>
        </p:grpSpPr>
        <p:sp>
          <p:nvSpPr>
            <p:cNvPr id="12" name="TextBox 15"/>
            <p:cNvSpPr txBox="1">
              <a:spLocks noChangeArrowheads="1"/>
            </p:cNvSpPr>
            <p:nvPr/>
          </p:nvSpPr>
          <p:spPr bwMode="auto">
            <a:xfrm>
              <a:off x="2944881" y="5576673"/>
              <a:ext cx="2819400" cy="56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600"/>
                <a:t>Healthy Water, Healthy People</a:t>
              </a:r>
            </a:p>
          </p:txBody>
        </p:sp>
        <p:pic>
          <p:nvPicPr>
            <p:cNvPr id="13" name="Picture 1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30681" y="4021429"/>
              <a:ext cx="1143000" cy="1477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13"/>
          <p:cNvGrpSpPr>
            <a:grpSpLocks/>
          </p:cNvGrpSpPr>
          <p:nvPr/>
        </p:nvGrpSpPr>
        <p:grpSpPr bwMode="auto">
          <a:xfrm>
            <a:off x="6024563" y="4176713"/>
            <a:ext cx="2590800" cy="2316162"/>
            <a:chOff x="6096000" y="3475977"/>
            <a:chExt cx="2590800" cy="2315223"/>
          </a:xfrm>
        </p:grpSpPr>
        <p:sp>
          <p:nvSpPr>
            <p:cNvPr id="15" name="TextBox 18"/>
            <p:cNvSpPr txBox="1">
              <a:spLocks noChangeArrowheads="1"/>
            </p:cNvSpPr>
            <p:nvPr/>
          </p:nvSpPr>
          <p:spPr bwMode="auto">
            <a:xfrm>
              <a:off x="6096000" y="5206425"/>
              <a:ext cx="2590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600"/>
                <a:t>WOW (The Wonders of Wetlands) </a:t>
              </a:r>
            </a:p>
          </p:txBody>
        </p:sp>
        <p:pic>
          <p:nvPicPr>
            <p:cNvPr id="16" name="Picture 1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96191" y="3475977"/>
              <a:ext cx="1238018" cy="160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7" name="Straight Arrow Connector 16"/>
          <p:cNvCxnSpPr/>
          <p:nvPr/>
        </p:nvCxnSpPr>
        <p:spPr>
          <a:xfrm>
            <a:off x="5642946" y="4648200"/>
            <a:ext cx="762000" cy="3048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8" name="Straight Arrow Connector 17"/>
          <p:cNvCxnSpPr/>
          <p:nvPr/>
        </p:nvCxnSpPr>
        <p:spPr>
          <a:xfrm flipV="1">
            <a:off x="5481021" y="3600961"/>
            <a:ext cx="762000" cy="323167"/>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9" name="Straight Arrow Connector 18"/>
          <p:cNvCxnSpPr/>
          <p:nvPr/>
        </p:nvCxnSpPr>
        <p:spPr>
          <a:xfrm flipH="1">
            <a:off x="2632400" y="4281166"/>
            <a:ext cx="906248" cy="367034"/>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0" name="Straight Arrow Connector 19"/>
          <p:cNvCxnSpPr/>
          <p:nvPr/>
        </p:nvCxnSpPr>
        <p:spPr>
          <a:xfrm flipH="1" flipV="1">
            <a:off x="2872329" y="2833366"/>
            <a:ext cx="666320" cy="392307"/>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pic>
        <p:nvPicPr>
          <p:cNvPr id="21" name="Content Placeholder 9"/>
          <p:cNvPicPr>
            <a:picLocks noChangeAspect="1"/>
          </p:cNvPicPr>
          <p:nvPr/>
        </p:nvPicPr>
        <p:blipFill>
          <a:blip r:embed="rId8"/>
          <a:stretch>
            <a:fillRect/>
          </a:stretch>
        </p:blipFill>
        <p:spPr>
          <a:xfrm>
            <a:off x="3657600" y="1995166"/>
            <a:ext cx="1790700" cy="2311400"/>
          </a:xfrm>
          <a:prstGeom prst="rect">
            <a:avLst/>
          </a:prstGeom>
          <a:effectLst>
            <a:outerShdw blurRad="50800" dist="38100" dir="13500000" algn="br" rotWithShape="0">
              <a:prstClr val="black">
                <a:alpha val="40000"/>
              </a:prstClr>
            </a:outerShdw>
          </a:effectLst>
        </p:spPr>
      </p:pic>
      <p:grpSp>
        <p:nvGrpSpPr>
          <p:cNvPr id="22" name="Group 21"/>
          <p:cNvGrpSpPr>
            <a:grpSpLocks/>
          </p:cNvGrpSpPr>
          <p:nvPr/>
        </p:nvGrpSpPr>
        <p:grpSpPr bwMode="auto">
          <a:xfrm>
            <a:off x="0" y="3849687"/>
            <a:ext cx="4343400" cy="2246313"/>
            <a:chOff x="-547131" y="3282512"/>
            <a:chExt cx="4572000" cy="2294657"/>
          </a:xfrm>
        </p:grpSpPr>
        <p:pic>
          <p:nvPicPr>
            <p:cNvPr id="23" name="Picture 1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480000">
              <a:off x="713421" y="3282512"/>
              <a:ext cx="1141720" cy="1477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13"/>
            <p:cNvSpPr>
              <a:spLocks noChangeArrowheads="1"/>
            </p:cNvSpPr>
            <p:nvPr/>
          </p:nvSpPr>
          <p:spPr bwMode="auto">
            <a:xfrm>
              <a:off x="-547131" y="4952828"/>
              <a:ext cx="4572000" cy="62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600"/>
                <a:t>Floods Series </a:t>
              </a:r>
            </a:p>
            <a:p>
              <a:pPr algn="ctr"/>
              <a:r>
                <a:rPr lang="en-US" sz="1600"/>
                <a:t>Educators Guide</a:t>
              </a:r>
              <a:r>
                <a:rPr lang="en-US"/>
                <a:t> </a:t>
              </a:r>
            </a:p>
          </p:txBody>
        </p:sp>
      </p:grpSp>
    </p:spTree>
    <p:extLst>
      <p:ext uri="{BB962C8B-B14F-4D97-AF65-F5344CB8AC3E}">
        <p14:creationId xmlns:p14="http://schemas.microsoft.com/office/powerpoint/2010/main" val="152211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92" y="219722"/>
            <a:ext cx="7656707" cy="584900"/>
          </a:xfrm>
        </p:spPr>
        <p:txBody>
          <a:bodyPr>
            <a:normAutofit/>
          </a:bodyPr>
          <a:lstStyle/>
          <a:p>
            <a:pPr algn="l"/>
            <a:r>
              <a:rPr lang="en-US" dirty="0" smtClean="0"/>
              <a:t>Children’s Activity Books / The Urban Watershed</a:t>
            </a:r>
            <a:endParaRPr lang="en-US" dirty="0"/>
          </a:p>
        </p:txBody>
      </p:sp>
      <p:pic>
        <p:nvPicPr>
          <p:cNvPr id="3" name="Picture 7" descr="C:\Documents and Settings\JAdang\My Documents\WET Website\urbancov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1676400"/>
            <a:ext cx="3206113" cy="4165536"/>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2" descr="KIDSdiscover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264" y="915784"/>
            <a:ext cx="1922463" cy="248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pringwa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2140609"/>
            <a:ext cx="1816396" cy="218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rainstick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4331" y="4426622"/>
            <a:ext cx="1728408" cy="202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2898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bg1"/>
              </a:solidFill>
            </a:endParaRPr>
          </a:p>
        </p:txBody>
      </p:sp>
      <p:sp>
        <p:nvSpPr>
          <p:cNvPr id="3" name="Rectangle 2"/>
          <p:cNvSpPr/>
          <p:nvPr/>
        </p:nvSpPr>
        <p:spPr>
          <a:xfrm>
            <a:off x="0" y="4309450"/>
            <a:ext cx="9144000" cy="2548550"/>
          </a:xfrm>
          <a:prstGeom prst="rect">
            <a:avLst/>
          </a:prstGeom>
          <a:solidFill>
            <a:schemeClr val="bg1">
              <a:alpha val="8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2"/>
              </a:solidFill>
            </a:endParaRPr>
          </a:p>
        </p:txBody>
      </p:sp>
      <p:grpSp>
        <p:nvGrpSpPr>
          <p:cNvPr id="11" name="Group 10"/>
          <p:cNvGrpSpPr/>
          <p:nvPr/>
        </p:nvGrpSpPr>
        <p:grpSpPr>
          <a:xfrm>
            <a:off x="0" y="4248572"/>
            <a:ext cx="9144000" cy="68580"/>
            <a:chOff x="4752109" y="1579417"/>
            <a:chExt cx="4087090" cy="110838"/>
          </a:xfrm>
          <a:solidFill>
            <a:schemeClr val="accent1"/>
          </a:solidFill>
        </p:grpSpPr>
        <p:sp>
          <p:nvSpPr>
            <p:cNvPr id="5" name="Rectangle 4"/>
            <p:cNvSpPr/>
            <p:nvPr/>
          </p:nvSpPr>
          <p:spPr>
            <a:xfrm>
              <a:off x="4752109" y="1579418"/>
              <a:ext cx="817418" cy="110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5569527" y="1579418"/>
              <a:ext cx="817418" cy="110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p:cNvSpPr/>
            <p:nvPr/>
          </p:nvSpPr>
          <p:spPr>
            <a:xfrm>
              <a:off x="6386945" y="1579418"/>
              <a:ext cx="817418" cy="110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7204363" y="1579418"/>
              <a:ext cx="817418" cy="110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p:cNvSpPr/>
            <p:nvPr/>
          </p:nvSpPr>
          <p:spPr>
            <a:xfrm>
              <a:off x="8006195" y="1579418"/>
              <a:ext cx="817418" cy="110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p:cNvSpPr/>
            <p:nvPr/>
          </p:nvSpPr>
          <p:spPr>
            <a:xfrm>
              <a:off x="8021781" y="1579417"/>
              <a:ext cx="817418" cy="110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3" name="TextBox 12"/>
          <p:cNvSpPr txBox="1"/>
          <p:nvPr/>
        </p:nvSpPr>
        <p:spPr>
          <a:xfrm>
            <a:off x="2514600" y="4479562"/>
            <a:ext cx="4923143" cy="1323439"/>
          </a:xfrm>
          <a:prstGeom prst="rect">
            <a:avLst/>
          </a:prstGeom>
          <a:noFill/>
        </p:spPr>
        <p:txBody>
          <a:bodyPr wrap="none" rtlCol="0">
            <a:spAutoFit/>
          </a:bodyPr>
          <a:lstStyle/>
          <a:p>
            <a:r>
              <a:rPr lang="en-US" sz="8000" b="1" dirty="0" smtClean="0">
                <a:solidFill>
                  <a:schemeClr val="bg1"/>
                </a:solidFill>
                <a:latin typeface="Raleway Black" panose="020B0A03030101060003" pitchFamily="34" charset="0"/>
                <a:ea typeface="Roboto Bk" pitchFamily="2" charset="0"/>
              </a:rPr>
              <a:t>GUIDE 2.0</a:t>
            </a:r>
            <a:endParaRPr lang="id-ID" sz="8000" b="1" dirty="0">
              <a:solidFill>
                <a:schemeClr val="bg1"/>
              </a:solidFill>
              <a:latin typeface="Raleway Black" panose="020B0A03030101060003" pitchFamily="34" charset="0"/>
              <a:ea typeface="Roboto Bk" pitchFamily="2" charset="0"/>
            </a:endParaRPr>
          </a:p>
        </p:txBody>
      </p:sp>
      <p:sp>
        <p:nvSpPr>
          <p:cNvPr id="14" name="TextBox 13"/>
          <p:cNvSpPr txBox="1"/>
          <p:nvPr/>
        </p:nvSpPr>
        <p:spPr>
          <a:xfrm>
            <a:off x="2606299" y="5335982"/>
            <a:ext cx="6312617" cy="1215717"/>
          </a:xfrm>
          <a:prstGeom prst="rect">
            <a:avLst/>
          </a:prstGeom>
          <a:noFill/>
        </p:spPr>
        <p:txBody>
          <a:bodyPr wrap="square" rtlCol="0">
            <a:spAutoFit/>
          </a:bodyPr>
          <a:lstStyle/>
          <a:p>
            <a:r>
              <a:rPr lang="en-US" dirty="0" smtClean="0">
                <a:latin typeface="+mj-lt"/>
                <a:ea typeface="Roboto" pitchFamily="2" charset="0"/>
              </a:rPr>
              <a:t>Introducing the Activity Guide 2.0</a:t>
            </a:r>
            <a:endParaRPr lang="id-ID" dirty="0">
              <a:latin typeface="+mj-lt"/>
              <a:ea typeface="Roboto" pitchFamily="2" charset="0"/>
            </a:endParaRPr>
          </a:p>
          <a:p>
            <a:r>
              <a:rPr lang="en-US" sz="1100" b="1" dirty="0" smtClean="0">
                <a:solidFill>
                  <a:schemeClr val="accent2"/>
                </a:solidFill>
                <a:latin typeface="Century Gothic" panose="020B0502020202020204" pitchFamily="34" charset="0"/>
                <a:ea typeface="Roboto" pitchFamily="2" charset="0"/>
              </a:rPr>
              <a:t>Let’s “Splash Through The Guide” to learn about how it works! </a:t>
            </a:r>
            <a:endParaRPr lang="id-ID" sz="1100" b="1" dirty="0">
              <a:solidFill>
                <a:schemeClr val="accent2"/>
              </a:solidFill>
              <a:latin typeface="Century Gothic" panose="020B0502020202020204" pitchFamily="34" charset="0"/>
              <a:ea typeface="Roboto" pitchFamily="2" charset="0"/>
            </a:endParaRPr>
          </a:p>
          <a:p>
            <a:endParaRPr lang="id-ID" sz="1100" b="1" dirty="0">
              <a:latin typeface="Century Gothic" panose="020B0502020202020204" pitchFamily="34" charset="0"/>
              <a:ea typeface="Roboto" pitchFamily="2" charset="0"/>
            </a:endParaRPr>
          </a:p>
          <a:p>
            <a:pPr>
              <a:lnSpc>
                <a:spcPct val="150000"/>
              </a:lnSpc>
            </a:pPr>
            <a:r>
              <a:rPr lang="en-US" sz="1100" dirty="0" smtClean="0">
                <a:latin typeface="Century Gothic" panose="020B0502020202020204" pitchFamily="34" charset="0"/>
                <a:ea typeface="Roboto" pitchFamily="2" charset="0"/>
              </a:rPr>
              <a:t>A challenge that will help us explore all of the features that make it easy for educators to locate activities and appropriate information.</a:t>
            </a:r>
            <a:endParaRPr lang="id-ID" sz="1100" dirty="0">
              <a:latin typeface="Century Gothic" panose="020B0502020202020204" pitchFamily="34" charset="0"/>
              <a:ea typeface="Roboto" pitchFamily="2" charset="0"/>
              <a:cs typeface="Open Sans Light"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4420565"/>
            <a:ext cx="2209800" cy="2209800"/>
          </a:xfrm>
          <a:prstGeom prst="rect">
            <a:avLst/>
          </a:prstGeom>
        </p:spPr>
      </p:pic>
    </p:spTree>
    <p:extLst>
      <p:ext uri="{BB962C8B-B14F-4D97-AF65-F5344CB8AC3E}">
        <p14:creationId xmlns:p14="http://schemas.microsoft.com/office/powerpoint/2010/main" val="2925008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bg1"/>
              </a:solidFill>
            </a:endParaRPr>
          </a:p>
        </p:txBody>
      </p:sp>
      <p:sp>
        <p:nvSpPr>
          <p:cNvPr id="3" name="Rectangle 2"/>
          <p:cNvSpPr/>
          <p:nvPr/>
        </p:nvSpPr>
        <p:spPr>
          <a:xfrm>
            <a:off x="0" y="4309450"/>
            <a:ext cx="9144000" cy="2548550"/>
          </a:xfrm>
          <a:prstGeom prst="rect">
            <a:avLst/>
          </a:prstGeom>
          <a:solidFill>
            <a:schemeClr val="bg1">
              <a:alpha val="8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2"/>
              </a:solidFill>
            </a:endParaRPr>
          </a:p>
        </p:txBody>
      </p:sp>
      <p:grpSp>
        <p:nvGrpSpPr>
          <p:cNvPr id="11" name="Group 10"/>
          <p:cNvGrpSpPr/>
          <p:nvPr/>
        </p:nvGrpSpPr>
        <p:grpSpPr>
          <a:xfrm>
            <a:off x="0" y="4248572"/>
            <a:ext cx="9144000" cy="68580"/>
            <a:chOff x="4752109" y="1579417"/>
            <a:chExt cx="4087090" cy="110838"/>
          </a:xfrm>
          <a:solidFill>
            <a:schemeClr val="accent1"/>
          </a:solidFill>
        </p:grpSpPr>
        <p:sp>
          <p:nvSpPr>
            <p:cNvPr id="5" name="Rectangle 4"/>
            <p:cNvSpPr/>
            <p:nvPr/>
          </p:nvSpPr>
          <p:spPr>
            <a:xfrm>
              <a:off x="4752109" y="1579418"/>
              <a:ext cx="817418" cy="110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5569527" y="1579418"/>
              <a:ext cx="817418" cy="110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p:cNvSpPr/>
            <p:nvPr/>
          </p:nvSpPr>
          <p:spPr>
            <a:xfrm>
              <a:off x="6386945" y="1579418"/>
              <a:ext cx="817418" cy="110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7204363" y="1579418"/>
              <a:ext cx="817418" cy="110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p:cNvSpPr/>
            <p:nvPr/>
          </p:nvSpPr>
          <p:spPr>
            <a:xfrm>
              <a:off x="8006195" y="1579418"/>
              <a:ext cx="817418" cy="110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p:cNvSpPr/>
            <p:nvPr/>
          </p:nvSpPr>
          <p:spPr>
            <a:xfrm>
              <a:off x="8021781" y="1579417"/>
              <a:ext cx="817418" cy="110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3" name="TextBox 12"/>
          <p:cNvSpPr txBox="1"/>
          <p:nvPr/>
        </p:nvSpPr>
        <p:spPr>
          <a:xfrm>
            <a:off x="2514600" y="4479562"/>
            <a:ext cx="6404317" cy="1323439"/>
          </a:xfrm>
          <a:prstGeom prst="rect">
            <a:avLst/>
          </a:prstGeom>
          <a:noFill/>
        </p:spPr>
        <p:txBody>
          <a:bodyPr wrap="none" rtlCol="0">
            <a:spAutoFit/>
          </a:bodyPr>
          <a:lstStyle/>
          <a:p>
            <a:r>
              <a:rPr lang="en-US" sz="8000" b="1" dirty="0" smtClean="0">
                <a:solidFill>
                  <a:schemeClr val="bg1"/>
                </a:solidFill>
                <a:latin typeface="Raleway Black" panose="020B0A03030101060003" pitchFamily="34" charset="0"/>
                <a:ea typeface="Roboto Bk" pitchFamily="2" charset="0"/>
              </a:rPr>
              <a:t>THE MISSION</a:t>
            </a:r>
            <a:endParaRPr lang="id-ID" sz="8000" b="1" dirty="0">
              <a:solidFill>
                <a:schemeClr val="bg1"/>
              </a:solidFill>
              <a:latin typeface="Raleway Black" panose="020B0A03030101060003" pitchFamily="34" charset="0"/>
              <a:ea typeface="Roboto Bk" pitchFamily="2" charset="0"/>
            </a:endParaRPr>
          </a:p>
        </p:txBody>
      </p:sp>
      <p:sp>
        <p:nvSpPr>
          <p:cNvPr id="14" name="TextBox 13"/>
          <p:cNvSpPr txBox="1"/>
          <p:nvPr/>
        </p:nvSpPr>
        <p:spPr>
          <a:xfrm>
            <a:off x="2606299" y="5335982"/>
            <a:ext cx="6312617" cy="1215717"/>
          </a:xfrm>
          <a:prstGeom prst="rect">
            <a:avLst/>
          </a:prstGeom>
          <a:noFill/>
        </p:spPr>
        <p:txBody>
          <a:bodyPr wrap="square" rtlCol="0">
            <a:spAutoFit/>
          </a:bodyPr>
          <a:lstStyle/>
          <a:p>
            <a:r>
              <a:rPr lang="en-US" dirty="0" smtClean="0">
                <a:latin typeface="+mj-lt"/>
                <a:ea typeface="Roboto" pitchFamily="2" charset="0"/>
              </a:rPr>
              <a:t>The Mission of Project WET…</a:t>
            </a:r>
            <a:endParaRPr lang="id-ID" dirty="0">
              <a:latin typeface="+mj-lt"/>
              <a:ea typeface="Roboto" pitchFamily="2" charset="0"/>
            </a:endParaRPr>
          </a:p>
          <a:p>
            <a:r>
              <a:rPr lang="en-US" sz="1100" b="1" dirty="0" smtClean="0">
                <a:solidFill>
                  <a:schemeClr val="accent2"/>
                </a:solidFill>
                <a:latin typeface="Century Gothic" panose="020B0502020202020204" pitchFamily="34" charset="0"/>
                <a:ea typeface="Roboto" pitchFamily="2" charset="0"/>
              </a:rPr>
              <a:t>To reach children, parents, educators, and communities of the world with water education </a:t>
            </a:r>
            <a:endParaRPr lang="id-ID" sz="1100" b="1" dirty="0">
              <a:solidFill>
                <a:schemeClr val="accent2"/>
              </a:solidFill>
              <a:latin typeface="Century Gothic" panose="020B0502020202020204" pitchFamily="34" charset="0"/>
              <a:ea typeface="Roboto" pitchFamily="2" charset="0"/>
            </a:endParaRPr>
          </a:p>
          <a:p>
            <a:endParaRPr lang="id-ID" sz="1100" b="1" dirty="0">
              <a:latin typeface="Century Gothic" panose="020B0502020202020204" pitchFamily="34" charset="0"/>
              <a:ea typeface="Roboto" pitchFamily="2" charset="0"/>
            </a:endParaRPr>
          </a:p>
          <a:p>
            <a:pPr>
              <a:lnSpc>
                <a:spcPct val="150000"/>
              </a:lnSpc>
            </a:pPr>
            <a:r>
              <a:rPr lang="en-US" sz="1100" dirty="0" smtClean="0">
                <a:latin typeface="Century Gothic" panose="020B0502020202020204" pitchFamily="34" charset="0"/>
                <a:ea typeface="Roboto" pitchFamily="2" charset="0"/>
              </a:rPr>
              <a:t>informed people are more likely to participate in the decision making process and to make a difference through their actions.</a:t>
            </a:r>
            <a:endParaRPr lang="id-ID" sz="1100" dirty="0">
              <a:latin typeface="Century Gothic" panose="020B0502020202020204" pitchFamily="34" charset="0"/>
              <a:ea typeface="Roboto" pitchFamily="2" charset="0"/>
              <a:cs typeface="Open Sans Light"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4420565"/>
            <a:ext cx="2209800" cy="2209800"/>
          </a:xfrm>
          <a:prstGeom prst="rect">
            <a:avLst/>
          </a:prstGeom>
        </p:spPr>
      </p:pic>
    </p:spTree>
    <p:extLst>
      <p:ext uri="{BB962C8B-B14F-4D97-AF65-F5344CB8AC3E}">
        <p14:creationId xmlns:p14="http://schemas.microsoft.com/office/powerpoint/2010/main" val="884124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2521344429"/>
              </p:ext>
            </p:extLst>
          </p:nvPr>
        </p:nvGraphicFramePr>
        <p:xfrm>
          <a:off x="344292" y="1756806"/>
          <a:ext cx="8211788" cy="37674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1"/>
          <p:cNvSpPr txBox="1"/>
          <p:nvPr/>
        </p:nvSpPr>
        <p:spPr>
          <a:xfrm>
            <a:off x="3965978" y="2111020"/>
            <a:ext cx="3935693" cy="261610"/>
          </a:xfrm>
          <a:prstGeom prst="rect">
            <a:avLst/>
          </a:prstGeom>
          <a:noFill/>
        </p:spPr>
        <p:txBody>
          <a:bodyPr wrap="none" rtlCol="0">
            <a:spAutoFit/>
          </a:bodyPr>
          <a:lstStyle/>
          <a:p>
            <a:pPr lvl="0"/>
            <a:r>
              <a:rPr lang="en-US" sz="1100" dirty="0"/>
              <a:t>Turn to page xv, Activities Listed Alphabetically, found on </a:t>
            </a:r>
            <a:r>
              <a:rPr lang="en-US" sz="1100" dirty="0" err="1"/>
              <a:t>pg</a:t>
            </a:r>
            <a:r>
              <a:rPr lang="en-US" sz="1100" dirty="0"/>
              <a:t> 163 .</a:t>
            </a:r>
          </a:p>
        </p:txBody>
      </p:sp>
      <p:sp>
        <p:nvSpPr>
          <p:cNvPr id="13" name="TextBox 12"/>
          <p:cNvSpPr txBox="1"/>
          <p:nvPr/>
        </p:nvSpPr>
        <p:spPr>
          <a:xfrm>
            <a:off x="3965978" y="2895600"/>
            <a:ext cx="4055919" cy="600164"/>
          </a:xfrm>
          <a:prstGeom prst="rect">
            <a:avLst/>
          </a:prstGeom>
          <a:noFill/>
        </p:spPr>
        <p:txBody>
          <a:bodyPr wrap="none" rtlCol="0">
            <a:spAutoFit/>
          </a:bodyPr>
          <a:lstStyle/>
          <a:p>
            <a:pPr lvl="0"/>
            <a:r>
              <a:rPr lang="en-US" sz="1100" dirty="0"/>
              <a:t>Turn to page x for definition. </a:t>
            </a:r>
            <a:r>
              <a:rPr lang="en-US" sz="1100" dirty="0" err="1"/>
              <a:t>ActionEducation</a:t>
            </a:r>
            <a:r>
              <a:rPr lang="en-US" sz="1100" dirty="0"/>
              <a:t> TM is education that </a:t>
            </a:r>
            <a:r>
              <a:rPr lang="en-US" sz="1100" dirty="0" smtClean="0"/>
              <a:t/>
            </a:r>
            <a:br>
              <a:rPr lang="en-US" sz="1100" dirty="0" smtClean="0"/>
            </a:br>
            <a:r>
              <a:rPr lang="en-US" sz="1100" dirty="0" smtClean="0"/>
              <a:t>empowers </a:t>
            </a:r>
            <a:r>
              <a:rPr lang="en-US" sz="1100" dirty="0"/>
              <a:t>learners to take positive and appropriate action to solve </a:t>
            </a:r>
            <a:r>
              <a:rPr lang="en-US" sz="1100" dirty="0" smtClean="0"/>
              <a:t/>
            </a:r>
            <a:br>
              <a:rPr lang="en-US" sz="1100" dirty="0" smtClean="0"/>
            </a:br>
            <a:r>
              <a:rPr lang="en-US" sz="1100" dirty="0" smtClean="0"/>
              <a:t>a </a:t>
            </a:r>
            <a:r>
              <a:rPr lang="en-US" sz="1100" dirty="0"/>
              <a:t>local water resource issue.</a:t>
            </a:r>
          </a:p>
        </p:txBody>
      </p:sp>
      <p:sp>
        <p:nvSpPr>
          <p:cNvPr id="14" name="TextBox 13"/>
          <p:cNvSpPr txBox="1"/>
          <p:nvPr/>
        </p:nvSpPr>
        <p:spPr>
          <a:xfrm>
            <a:off x="3895725" y="3962400"/>
            <a:ext cx="4716356" cy="261610"/>
          </a:xfrm>
          <a:prstGeom prst="rect">
            <a:avLst/>
          </a:prstGeom>
          <a:noFill/>
        </p:spPr>
        <p:txBody>
          <a:bodyPr wrap="none" rtlCol="0">
            <a:spAutoFit/>
          </a:bodyPr>
          <a:lstStyle/>
          <a:p>
            <a:pPr lvl="0"/>
            <a:r>
              <a:rPr lang="en-US" sz="1100" dirty="0"/>
              <a:t>Middle School.  Turn to Grade level Cross-Ref Chart, </a:t>
            </a:r>
            <a:r>
              <a:rPr lang="en-US" sz="1100" dirty="0" err="1"/>
              <a:t>pg</a:t>
            </a:r>
            <a:r>
              <a:rPr lang="en-US" sz="1100" dirty="0"/>
              <a:t> 554  or find the activity.</a:t>
            </a:r>
          </a:p>
        </p:txBody>
      </p:sp>
      <p:sp>
        <p:nvSpPr>
          <p:cNvPr id="16" name="TextBox 15"/>
          <p:cNvSpPr txBox="1"/>
          <p:nvPr/>
        </p:nvSpPr>
        <p:spPr>
          <a:xfrm>
            <a:off x="3965977" y="4876800"/>
            <a:ext cx="3887603" cy="430887"/>
          </a:xfrm>
          <a:prstGeom prst="rect">
            <a:avLst/>
          </a:prstGeom>
          <a:noFill/>
        </p:spPr>
        <p:txBody>
          <a:bodyPr wrap="none" rtlCol="0">
            <a:spAutoFit/>
          </a:bodyPr>
          <a:lstStyle/>
          <a:p>
            <a:pPr lvl="0"/>
            <a:r>
              <a:rPr lang="en-US" sz="1100" dirty="0" smtClean="0"/>
              <a:t>Find </a:t>
            </a:r>
            <a:r>
              <a:rPr lang="en-US" sz="1100" dirty="0"/>
              <a:t>in Alphabetical listing (</a:t>
            </a:r>
            <a:r>
              <a:rPr lang="en-US" sz="1100" dirty="0" err="1"/>
              <a:t>pg</a:t>
            </a:r>
            <a:r>
              <a:rPr lang="en-US" sz="1100" dirty="0"/>
              <a:t> 203), refer to Charting the Course </a:t>
            </a:r>
            <a:r>
              <a:rPr lang="en-US" sz="1100" dirty="0" smtClean="0"/>
              <a:t/>
            </a:r>
            <a:br>
              <a:rPr lang="en-US" sz="1100" dirty="0" smtClean="0"/>
            </a:br>
            <a:r>
              <a:rPr lang="en-US" sz="1100" dirty="0" smtClean="0"/>
              <a:t>in </a:t>
            </a:r>
            <a:r>
              <a:rPr lang="en-US" sz="1100" dirty="0"/>
              <a:t>purple box on left </a:t>
            </a:r>
          </a:p>
        </p:txBody>
      </p:sp>
      <p:sp>
        <p:nvSpPr>
          <p:cNvPr id="2" name="Title 1"/>
          <p:cNvSpPr>
            <a:spLocks noGrp="1"/>
          </p:cNvSpPr>
          <p:nvPr>
            <p:ph type="title"/>
          </p:nvPr>
        </p:nvSpPr>
        <p:spPr/>
        <p:txBody>
          <a:bodyPr/>
          <a:lstStyle/>
          <a:p>
            <a:r>
              <a:rPr lang="en-US" dirty="0" smtClean="0"/>
              <a:t>Splash Through The Guide Challenge</a:t>
            </a:r>
            <a:endParaRPr lang="en-US" dirty="0"/>
          </a:p>
        </p:txBody>
      </p:sp>
      <p:sp>
        <p:nvSpPr>
          <p:cNvPr id="4" name="Slide Number Placeholder 3"/>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851226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2105291962"/>
              </p:ext>
            </p:extLst>
          </p:nvPr>
        </p:nvGraphicFramePr>
        <p:xfrm>
          <a:off x="344292" y="1756806"/>
          <a:ext cx="8211788" cy="37674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1"/>
          <p:cNvSpPr txBox="1"/>
          <p:nvPr/>
        </p:nvSpPr>
        <p:spPr>
          <a:xfrm>
            <a:off x="4038600" y="2111020"/>
            <a:ext cx="1826141" cy="261610"/>
          </a:xfrm>
          <a:prstGeom prst="rect">
            <a:avLst/>
          </a:prstGeom>
          <a:noFill/>
        </p:spPr>
        <p:txBody>
          <a:bodyPr wrap="none" rtlCol="0">
            <a:spAutoFit/>
          </a:bodyPr>
          <a:lstStyle/>
          <a:p>
            <a:pPr lvl="0"/>
            <a:r>
              <a:rPr lang="en-US" sz="1100" dirty="0"/>
              <a:t>Glossary starts on page 566. </a:t>
            </a:r>
          </a:p>
        </p:txBody>
      </p:sp>
      <p:sp>
        <p:nvSpPr>
          <p:cNvPr id="13" name="TextBox 12"/>
          <p:cNvSpPr txBox="1"/>
          <p:nvPr/>
        </p:nvSpPr>
        <p:spPr>
          <a:xfrm>
            <a:off x="4038601" y="2895600"/>
            <a:ext cx="4114800" cy="600164"/>
          </a:xfrm>
          <a:prstGeom prst="rect">
            <a:avLst/>
          </a:prstGeom>
          <a:noFill/>
        </p:spPr>
        <p:txBody>
          <a:bodyPr wrap="square" rtlCol="0">
            <a:spAutoFit/>
          </a:bodyPr>
          <a:lstStyle/>
          <a:p>
            <a:pPr lvl="0"/>
            <a:r>
              <a:rPr lang="en-US" sz="1100" dirty="0"/>
              <a:t>Blue Planet, Blue River, Discover the Waters of our NP, Drop in the Bucket, Seeing Watersheds</a:t>
            </a:r>
          </a:p>
          <a:p>
            <a:pPr lvl="0"/>
            <a:r>
              <a:rPr lang="en-US" sz="1100" dirty="0"/>
              <a:t>Subjects </a:t>
            </a:r>
            <a:r>
              <a:rPr lang="en-US" sz="1100" dirty="0" err="1"/>
              <a:t>pg</a:t>
            </a:r>
            <a:r>
              <a:rPr lang="en-US" sz="1100" dirty="0"/>
              <a:t> 550, Grade Level </a:t>
            </a:r>
            <a:r>
              <a:rPr lang="en-US" sz="1100" dirty="0" err="1"/>
              <a:t>pg</a:t>
            </a:r>
            <a:r>
              <a:rPr lang="en-US" sz="1100" dirty="0"/>
              <a:t> 554, Time Required </a:t>
            </a:r>
            <a:r>
              <a:rPr lang="en-US" sz="1100" dirty="0" err="1"/>
              <a:t>pg</a:t>
            </a:r>
            <a:r>
              <a:rPr lang="en-US" sz="1100" dirty="0"/>
              <a:t> </a:t>
            </a:r>
            <a:r>
              <a:rPr lang="en-US" sz="1100" dirty="0" smtClean="0"/>
              <a:t>552.</a:t>
            </a:r>
            <a:endParaRPr lang="en-US" sz="1100" dirty="0"/>
          </a:p>
        </p:txBody>
      </p:sp>
      <p:sp>
        <p:nvSpPr>
          <p:cNvPr id="14" name="TextBox 13"/>
          <p:cNvSpPr txBox="1"/>
          <p:nvPr/>
        </p:nvSpPr>
        <p:spPr>
          <a:xfrm>
            <a:off x="3895724" y="3962400"/>
            <a:ext cx="4333875" cy="430887"/>
          </a:xfrm>
          <a:prstGeom prst="rect">
            <a:avLst/>
          </a:prstGeom>
          <a:noFill/>
        </p:spPr>
        <p:txBody>
          <a:bodyPr wrap="square" rtlCol="0">
            <a:spAutoFit/>
          </a:bodyPr>
          <a:lstStyle/>
          <a:p>
            <a:pPr lvl="0"/>
            <a:r>
              <a:rPr lang="en-US" sz="1100" dirty="0"/>
              <a:t>Invaders!, Sum of the Parts, Super Bowl Surge</a:t>
            </a:r>
          </a:p>
          <a:p>
            <a:pPr lvl="0"/>
            <a:r>
              <a:rPr lang="en-US" sz="1100" dirty="0"/>
              <a:t>Teaching Methods, </a:t>
            </a:r>
            <a:r>
              <a:rPr lang="en-US" sz="1100" dirty="0" err="1"/>
              <a:t>pg</a:t>
            </a:r>
            <a:r>
              <a:rPr lang="en-US" sz="1100" dirty="0"/>
              <a:t> 556 </a:t>
            </a:r>
          </a:p>
        </p:txBody>
      </p:sp>
      <p:sp>
        <p:nvSpPr>
          <p:cNvPr id="2" name="Title 1"/>
          <p:cNvSpPr>
            <a:spLocks noGrp="1"/>
          </p:cNvSpPr>
          <p:nvPr>
            <p:ph type="title"/>
          </p:nvPr>
        </p:nvSpPr>
        <p:spPr/>
        <p:txBody>
          <a:bodyPr/>
          <a:lstStyle/>
          <a:p>
            <a:r>
              <a:rPr lang="en-US" dirty="0" smtClean="0"/>
              <a:t>Splash Through The Guide Challenge</a:t>
            </a:r>
            <a:endParaRPr lang="en-US" dirty="0"/>
          </a:p>
        </p:txBody>
      </p:sp>
      <p:sp>
        <p:nvSpPr>
          <p:cNvPr id="4" name="Slide Number Placeholder 3"/>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049999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bg1"/>
              </a:solidFill>
            </a:endParaRPr>
          </a:p>
        </p:txBody>
      </p:sp>
      <p:sp>
        <p:nvSpPr>
          <p:cNvPr id="3" name="Rectangle 2"/>
          <p:cNvSpPr/>
          <p:nvPr/>
        </p:nvSpPr>
        <p:spPr>
          <a:xfrm>
            <a:off x="0" y="4016086"/>
            <a:ext cx="9144000" cy="2841914"/>
          </a:xfrm>
          <a:prstGeom prst="rect">
            <a:avLst/>
          </a:prstGeom>
          <a:solidFill>
            <a:schemeClr val="bg1">
              <a:alpha val="8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2"/>
              </a:solidFill>
            </a:endParaRPr>
          </a:p>
        </p:txBody>
      </p:sp>
      <p:sp>
        <p:nvSpPr>
          <p:cNvPr id="4" name="TextBox 3"/>
          <p:cNvSpPr txBox="1"/>
          <p:nvPr/>
        </p:nvSpPr>
        <p:spPr>
          <a:xfrm>
            <a:off x="1558997" y="4736766"/>
            <a:ext cx="6026009" cy="646331"/>
          </a:xfrm>
          <a:prstGeom prst="rect">
            <a:avLst/>
          </a:prstGeom>
          <a:noFill/>
        </p:spPr>
        <p:txBody>
          <a:bodyPr wrap="none" rtlCol="0">
            <a:spAutoFit/>
          </a:bodyPr>
          <a:lstStyle/>
          <a:p>
            <a:pPr algn="ctr"/>
            <a:r>
              <a:rPr lang="en-US" sz="3600" dirty="0" smtClean="0">
                <a:latin typeface="Raleway ExtraBold" panose="020B0903030101060003" pitchFamily="34" charset="0"/>
              </a:rPr>
              <a:t>EDUCATOR INFORMATION</a:t>
            </a:r>
            <a:endParaRPr lang="en-US" sz="3600" dirty="0">
              <a:latin typeface="Raleway ExtraBold" panose="020B0903030101060003" pitchFamily="34" charset="0"/>
            </a:endParaRPr>
          </a:p>
        </p:txBody>
      </p:sp>
      <p:grpSp>
        <p:nvGrpSpPr>
          <p:cNvPr id="11" name="Group 10"/>
          <p:cNvGrpSpPr/>
          <p:nvPr/>
        </p:nvGrpSpPr>
        <p:grpSpPr>
          <a:xfrm>
            <a:off x="0" y="4004141"/>
            <a:ext cx="9144000" cy="68580"/>
            <a:chOff x="4752109" y="1579417"/>
            <a:chExt cx="4087090" cy="110838"/>
          </a:xfrm>
          <a:solidFill>
            <a:schemeClr val="accent1"/>
          </a:solidFill>
        </p:grpSpPr>
        <p:sp>
          <p:nvSpPr>
            <p:cNvPr id="5" name="Rectangle 4"/>
            <p:cNvSpPr/>
            <p:nvPr/>
          </p:nvSpPr>
          <p:spPr>
            <a:xfrm>
              <a:off x="4752109" y="1579418"/>
              <a:ext cx="817418" cy="110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5569527" y="1579418"/>
              <a:ext cx="817418" cy="110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p:cNvSpPr/>
            <p:nvPr/>
          </p:nvSpPr>
          <p:spPr>
            <a:xfrm>
              <a:off x="6386945" y="1579418"/>
              <a:ext cx="817418" cy="110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7204363" y="1579418"/>
              <a:ext cx="817418" cy="110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p:cNvSpPr/>
            <p:nvPr/>
          </p:nvSpPr>
          <p:spPr>
            <a:xfrm>
              <a:off x="8006195" y="1579418"/>
              <a:ext cx="817418" cy="110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p:cNvSpPr/>
            <p:nvPr/>
          </p:nvSpPr>
          <p:spPr>
            <a:xfrm>
              <a:off x="8021781" y="1579417"/>
              <a:ext cx="817418" cy="110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2" name="Rectangle 11"/>
          <p:cNvSpPr/>
          <p:nvPr/>
        </p:nvSpPr>
        <p:spPr>
          <a:xfrm>
            <a:off x="495198" y="5371954"/>
            <a:ext cx="8153599" cy="382092"/>
          </a:xfrm>
          <a:prstGeom prst="rect">
            <a:avLst/>
          </a:prstGeom>
        </p:spPr>
        <p:txBody>
          <a:bodyPr wrap="square" numCol="1" spcCol="274320">
            <a:spAutoFit/>
          </a:bodyPr>
          <a:lstStyle/>
          <a:p>
            <a:pPr algn="ctr">
              <a:lnSpc>
                <a:spcPct val="150000"/>
              </a:lnSpc>
            </a:pPr>
            <a:r>
              <a:rPr lang="en-US" sz="1400" dirty="0" smtClean="0">
                <a:ea typeface="Roboto" pitchFamily="2" charset="0"/>
              </a:rPr>
              <a:t>For downloads and resources, educators can visit our special South Carolina educators page at:</a:t>
            </a:r>
            <a:endParaRPr lang="id-ID" sz="1400" dirty="0">
              <a:ea typeface="Roboto" pitchFamily="2" charset="0"/>
              <a:cs typeface="Open Sans Light" pitchFamily="34" charset="0"/>
            </a:endParaRPr>
          </a:p>
        </p:txBody>
      </p:sp>
      <p:sp>
        <p:nvSpPr>
          <p:cNvPr id="13" name="TextBox 12"/>
          <p:cNvSpPr txBox="1"/>
          <p:nvPr/>
        </p:nvSpPr>
        <p:spPr>
          <a:xfrm>
            <a:off x="990600" y="5838825"/>
            <a:ext cx="7010400" cy="646331"/>
          </a:xfrm>
          <a:prstGeom prst="rect">
            <a:avLst/>
          </a:prstGeom>
          <a:noFill/>
        </p:spPr>
        <p:txBody>
          <a:bodyPr wrap="square" rtlCol="0">
            <a:spAutoFit/>
          </a:bodyPr>
          <a:lstStyle/>
          <a:p>
            <a:pPr algn="ctr"/>
            <a:r>
              <a:rPr lang="en-US" sz="3600" dirty="0" smtClean="0"/>
              <a:t>http://scprojectwet.org/educator</a:t>
            </a:r>
            <a:endParaRPr lang="en-US" sz="3600" dirty="0"/>
          </a:p>
        </p:txBody>
      </p:sp>
    </p:spTree>
    <p:extLst>
      <p:ext uri="{BB962C8B-B14F-4D97-AF65-F5344CB8AC3E}">
        <p14:creationId xmlns:p14="http://schemas.microsoft.com/office/powerpoint/2010/main" val="697986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5174375" y="5122784"/>
            <a:ext cx="3283825" cy="503984"/>
            <a:chOff x="1762671" y="5514547"/>
            <a:chExt cx="4378432" cy="671978"/>
          </a:xfrm>
        </p:grpSpPr>
        <p:grpSp>
          <p:nvGrpSpPr>
            <p:cNvPr id="16" name="Group 15"/>
            <p:cNvGrpSpPr/>
            <p:nvPr/>
          </p:nvGrpSpPr>
          <p:grpSpPr>
            <a:xfrm>
              <a:off x="1762671" y="5565349"/>
              <a:ext cx="571504" cy="571504"/>
              <a:chOff x="1762671" y="5421367"/>
              <a:chExt cx="571504" cy="571504"/>
            </a:xfrm>
          </p:grpSpPr>
          <p:sp>
            <p:nvSpPr>
              <p:cNvPr id="21" name="Rounded Rectangle 20"/>
              <p:cNvSpPr/>
              <p:nvPr/>
            </p:nvSpPr>
            <p:spPr>
              <a:xfrm>
                <a:off x="1762671" y="5421367"/>
                <a:ext cx="571504" cy="571504"/>
              </a:xfrm>
              <a:prstGeom prst="roundRect">
                <a:avLst>
                  <a:gd name="adj" fmla="val 4534"/>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solidFill>
                    <a:schemeClr val="tx1"/>
                  </a:solidFill>
                </a:endParaRPr>
              </a:p>
            </p:txBody>
          </p:sp>
          <p:grpSp>
            <p:nvGrpSpPr>
              <p:cNvPr id="22" name="Group 41"/>
              <p:cNvGrpSpPr/>
              <p:nvPr/>
            </p:nvGrpSpPr>
            <p:grpSpPr>
              <a:xfrm>
                <a:off x="1918064" y="5566827"/>
                <a:ext cx="265261" cy="223700"/>
                <a:chOff x="260351" y="2176463"/>
                <a:chExt cx="344488" cy="290513"/>
              </a:xfrm>
              <a:solidFill>
                <a:schemeClr val="bg1"/>
              </a:solidFill>
            </p:grpSpPr>
            <p:sp>
              <p:nvSpPr>
                <p:cNvPr id="24" name="Freeform 353"/>
                <p:cNvSpPr>
                  <a:spLocks noEditPoints="1"/>
                </p:cNvSpPr>
                <p:nvPr/>
              </p:nvSpPr>
              <p:spPr bwMode="auto">
                <a:xfrm>
                  <a:off x="260351" y="2176463"/>
                  <a:ext cx="344488" cy="290513"/>
                </a:xfrm>
                <a:custGeom>
                  <a:avLst/>
                  <a:gdLst/>
                  <a:ahLst/>
                  <a:cxnLst>
                    <a:cxn ang="0">
                      <a:pos x="80" y="2"/>
                    </a:cxn>
                    <a:cxn ang="0">
                      <a:pos x="72" y="2"/>
                    </a:cxn>
                    <a:cxn ang="0">
                      <a:pos x="1" y="44"/>
                    </a:cxn>
                    <a:cxn ang="0">
                      <a:pos x="0" y="46"/>
                    </a:cxn>
                    <a:cxn ang="0">
                      <a:pos x="0" y="122"/>
                    </a:cxn>
                    <a:cxn ang="0">
                      <a:pos x="6" y="128"/>
                    </a:cxn>
                    <a:cxn ang="0">
                      <a:pos x="146" y="128"/>
                    </a:cxn>
                    <a:cxn ang="0">
                      <a:pos x="152" y="122"/>
                    </a:cxn>
                    <a:cxn ang="0">
                      <a:pos x="152" y="46"/>
                    </a:cxn>
                    <a:cxn ang="0">
                      <a:pos x="151" y="44"/>
                    </a:cxn>
                    <a:cxn ang="0">
                      <a:pos x="80" y="2"/>
                    </a:cxn>
                    <a:cxn ang="0">
                      <a:pos x="74" y="5"/>
                    </a:cxn>
                    <a:cxn ang="0">
                      <a:pos x="74" y="5"/>
                    </a:cxn>
                    <a:cxn ang="0">
                      <a:pos x="76" y="4"/>
                    </a:cxn>
                    <a:cxn ang="0">
                      <a:pos x="78" y="5"/>
                    </a:cxn>
                    <a:cxn ang="0">
                      <a:pos x="78" y="5"/>
                    </a:cxn>
                    <a:cxn ang="0">
                      <a:pos x="147" y="47"/>
                    </a:cxn>
                    <a:cxn ang="0">
                      <a:pos x="97" y="76"/>
                    </a:cxn>
                    <a:cxn ang="0">
                      <a:pos x="96" y="79"/>
                    </a:cxn>
                    <a:cxn ang="0">
                      <a:pos x="98" y="80"/>
                    </a:cxn>
                    <a:cxn ang="0">
                      <a:pos x="99" y="80"/>
                    </a:cxn>
                    <a:cxn ang="0">
                      <a:pos x="148" y="51"/>
                    </a:cxn>
                    <a:cxn ang="0">
                      <a:pos x="148" y="122"/>
                    </a:cxn>
                    <a:cxn ang="0">
                      <a:pos x="80" y="77"/>
                    </a:cxn>
                    <a:cxn ang="0">
                      <a:pos x="72" y="76"/>
                    </a:cxn>
                    <a:cxn ang="0">
                      <a:pos x="4" y="122"/>
                    </a:cxn>
                    <a:cxn ang="0">
                      <a:pos x="4" y="51"/>
                    </a:cxn>
                    <a:cxn ang="0">
                      <a:pos x="53" y="80"/>
                    </a:cxn>
                    <a:cxn ang="0">
                      <a:pos x="54" y="80"/>
                    </a:cxn>
                    <a:cxn ang="0">
                      <a:pos x="56" y="79"/>
                    </a:cxn>
                    <a:cxn ang="0">
                      <a:pos x="55" y="76"/>
                    </a:cxn>
                    <a:cxn ang="0">
                      <a:pos x="5" y="47"/>
                    </a:cxn>
                    <a:cxn ang="0">
                      <a:pos x="74" y="5"/>
                    </a:cxn>
                    <a:cxn ang="0">
                      <a:pos x="144" y="124"/>
                    </a:cxn>
                    <a:cxn ang="0">
                      <a:pos x="8" y="124"/>
                    </a:cxn>
                    <a:cxn ang="0">
                      <a:pos x="74" y="80"/>
                    </a:cxn>
                    <a:cxn ang="0">
                      <a:pos x="78" y="80"/>
                    </a:cxn>
                    <a:cxn ang="0">
                      <a:pos x="144" y="124"/>
                    </a:cxn>
                  </a:cxnLst>
                  <a:rect l="0" t="0" r="r" b="b"/>
                  <a:pathLst>
                    <a:path w="152" h="128">
                      <a:moveTo>
                        <a:pt x="80" y="2"/>
                      </a:moveTo>
                      <a:cubicBezTo>
                        <a:pt x="78" y="0"/>
                        <a:pt x="74" y="0"/>
                        <a:pt x="72" y="2"/>
                      </a:cubicBezTo>
                      <a:cubicBezTo>
                        <a:pt x="1" y="44"/>
                        <a:pt x="1" y="44"/>
                        <a:pt x="1" y="44"/>
                      </a:cubicBezTo>
                      <a:cubicBezTo>
                        <a:pt x="0" y="45"/>
                        <a:pt x="0" y="45"/>
                        <a:pt x="0" y="46"/>
                      </a:cubicBezTo>
                      <a:cubicBezTo>
                        <a:pt x="0" y="122"/>
                        <a:pt x="0" y="122"/>
                        <a:pt x="0" y="122"/>
                      </a:cubicBezTo>
                      <a:cubicBezTo>
                        <a:pt x="0" y="125"/>
                        <a:pt x="3" y="128"/>
                        <a:pt x="6" y="128"/>
                      </a:cubicBezTo>
                      <a:cubicBezTo>
                        <a:pt x="146" y="128"/>
                        <a:pt x="146" y="128"/>
                        <a:pt x="146" y="128"/>
                      </a:cubicBezTo>
                      <a:cubicBezTo>
                        <a:pt x="149" y="128"/>
                        <a:pt x="152" y="125"/>
                        <a:pt x="152" y="122"/>
                      </a:cubicBezTo>
                      <a:cubicBezTo>
                        <a:pt x="152" y="46"/>
                        <a:pt x="152" y="46"/>
                        <a:pt x="152" y="46"/>
                      </a:cubicBezTo>
                      <a:cubicBezTo>
                        <a:pt x="152" y="45"/>
                        <a:pt x="152" y="45"/>
                        <a:pt x="151" y="44"/>
                      </a:cubicBezTo>
                      <a:lnTo>
                        <a:pt x="80" y="2"/>
                      </a:lnTo>
                      <a:close/>
                      <a:moveTo>
                        <a:pt x="74" y="5"/>
                      </a:moveTo>
                      <a:cubicBezTo>
                        <a:pt x="74" y="5"/>
                        <a:pt x="74" y="5"/>
                        <a:pt x="74" y="5"/>
                      </a:cubicBezTo>
                      <a:cubicBezTo>
                        <a:pt x="75" y="4"/>
                        <a:pt x="75" y="4"/>
                        <a:pt x="76" y="4"/>
                      </a:cubicBezTo>
                      <a:cubicBezTo>
                        <a:pt x="77" y="4"/>
                        <a:pt x="77" y="4"/>
                        <a:pt x="78" y="5"/>
                      </a:cubicBezTo>
                      <a:cubicBezTo>
                        <a:pt x="78" y="5"/>
                        <a:pt x="78" y="5"/>
                        <a:pt x="78" y="5"/>
                      </a:cubicBezTo>
                      <a:cubicBezTo>
                        <a:pt x="147" y="47"/>
                        <a:pt x="147" y="47"/>
                        <a:pt x="147" y="47"/>
                      </a:cubicBezTo>
                      <a:cubicBezTo>
                        <a:pt x="97" y="76"/>
                        <a:pt x="97" y="76"/>
                        <a:pt x="97" y="76"/>
                      </a:cubicBezTo>
                      <a:cubicBezTo>
                        <a:pt x="96" y="77"/>
                        <a:pt x="96" y="78"/>
                        <a:pt x="96" y="79"/>
                      </a:cubicBezTo>
                      <a:cubicBezTo>
                        <a:pt x="97" y="80"/>
                        <a:pt x="97" y="80"/>
                        <a:pt x="98" y="80"/>
                      </a:cubicBezTo>
                      <a:cubicBezTo>
                        <a:pt x="98" y="80"/>
                        <a:pt x="99" y="80"/>
                        <a:pt x="99" y="80"/>
                      </a:cubicBezTo>
                      <a:cubicBezTo>
                        <a:pt x="148" y="51"/>
                        <a:pt x="148" y="51"/>
                        <a:pt x="148" y="51"/>
                      </a:cubicBezTo>
                      <a:cubicBezTo>
                        <a:pt x="148" y="122"/>
                        <a:pt x="148" y="122"/>
                        <a:pt x="148" y="122"/>
                      </a:cubicBezTo>
                      <a:cubicBezTo>
                        <a:pt x="80" y="77"/>
                        <a:pt x="80" y="77"/>
                        <a:pt x="80" y="77"/>
                      </a:cubicBezTo>
                      <a:cubicBezTo>
                        <a:pt x="78" y="75"/>
                        <a:pt x="74" y="75"/>
                        <a:pt x="72" y="76"/>
                      </a:cubicBezTo>
                      <a:cubicBezTo>
                        <a:pt x="4" y="122"/>
                        <a:pt x="4" y="122"/>
                        <a:pt x="4" y="122"/>
                      </a:cubicBezTo>
                      <a:cubicBezTo>
                        <a:pt x="4" y="51"/>
                        <a:pt x="4" y="51"/>
                        <a:pt x="4" y="51"/>
                      </a:cubicBezTo>
                      <a:cubicBezTo>
                        <a:pt x="53" y="80"/>
                        <a:pt x="53" y="80"/>
                        <a:pt x="53" y="80"/>
                      </a:cubicBezTo>
                      <a:cubicBezTo>
                        <a:pt x="53" y="80"/>
                        <a:pt x="54" y="80"/>
                        <a:pt x="54" y="80"/>
                      </a:cubicBezTo>
                      <a:cubicBezTo>
                        <a:pt x="55" y="80"/>
                        <a:pt x="55" y="80"/>
                        <a:pt x="56" y="79"/>
                      </a:cubicBezTo>
                      <a:cubicBezTo>
                        <a:pt x="56" y="78"/>
                        <a:pt x="56" y="77"/>
                        <a:pt x="55" y="76"/>
                      </a:cubicBezTo>
                      <a:cubicBezTo>
                        <a:pt x="5" y="47"/>
                        <a:pt x="5" y="47"/>
                        <a:pt x="5" y="47"/>
                      </a:cubicBezTo>
                      <a:lnTo>
                        <a:pt x="74" y="5"/>
                      </a:lnTo>
                      <a:close/>
                      <a:moveTo>
                        <a:pt x="144" y="124"/>
                      </a:moveTo>
                      <a:cubicBezTo>
                        <a:pt x="8" y="124"/>
                        <a:pt x="8" y="124"/>
                        <a:pt x="8" y="124"/>
                      </a:cubicBezTo>
                      <a:cubicBezTo>
                        <a:pt x="74" y="80"/>
                        <a:pt x="74" y="80"/>
                        <a:pt x="74" y="80"/>
                      </a:cubicBezTo>
                      <a:cubicBezTo>
                        <a:pt x="75" y="79"/>
                        <a:pt x="77" y="79"/>
                        <a:pt x="78" y="80"/>
                      </a:cubicBezTo>
                      <a:lnTo>
                        <a:pt x="144" y="124"/>
                      </a:lnTo>
                      <a:close/>
                    </a:path>
                  </a:pathLst>
                </a:custGeom>
                <a:grpFill/>
                <a:ln w="12700">
                  <a:noFill/>
                  <a:round/>
                  <a:headEnd/>
                  <a:tailEnd/>
                </a:ln>
              </p:spPr>
              <p:txBody>
                <a:bodyPr vert="horz" wrap="square" lIns="91440" tIns="45720" rIns="91440" bIns="45720" numCol="1" anchor="t" anchorCtr="0" compatLnSpc="1">
                  <a:prstTxWarp prst="textNoShape">
                    <a:avLst/>
                  </a:prstTxWarp>
                </a:bodyPr>
                <a:lstStyle/>
                <a:p>
                  <a:endParaRPr lang="id-ID" sz="1200"/>
                </a:p>
              </p:txBody>
            </p:sp>
            <p:sp>
              <p:nvSpPr>
                <p:cNvPr id="25" name="Freeform 354"/>
                <p:cNvSpPr>
                  <a:spLocks/>
                </p:cNvSpPr>
                <p:nvPr/>
              </p:nvSpPr>
              <p:spPr bwMode="auto">
                <a:xfrm>
                  <a:off x="314326" y="2286000"/>
                  <a:ext cx="234950" cy="7938"/>
                </a:xfrm>
                <a:custGeom>
                  <a:avLst/>
                  <a:gdLst/>
                  <a:ahLst/>
                  <a:cxnLst>
                    <a:cxn ang="0">
                      <a:pos x="2" y="4"/>
                    </a:cxn>
                    <a:cxn ang="0">
                      <a:pos x="102" y="4"/>
                    </a:cxn>
                    <a:cxn ang="0">
                      <a:pos x="104" y="2"/>
                    </a:cxn>
                    <a:cxn ang="0">
                      <a:pos x="102" y="0"/>
                    </a:cxn>
                    <a:cxn ang="0">
                      <a:pos x="2" y="0"/>
                    </a:cxn>
                    <a:cxn ang="0">
                      <a:pos x="0" y="2"/>
                    </a:cxn>
                    <a:cxn ang="0">
                      <a:pos x="2" y="4"/>
                    </a:cxn>
                  </a:cxnLst>
                  <a:rect l="0" t="0" r="r" b="b"/>
                  <a:pathLst>
                    <a:path w="104" h="4">
                      <a:moveTo>
                        <a:pt x="2" y="4"/>
                      </a:moveTo>
                      <a:cubicBezTo>
                        <a:pt x="102" y="4"/>
                        <a:pt x="102" y="4"/>
                        <a:pt x="102" y="4"/>
                      </a:cubicBezTo>
                      <a:cubicBezTo>
                        <a:pt x="103" y="4"/>
                        <a:pt x="104" y="3"/>
                        <a:pt x="104" y="2"/>
                      </a:cubicBezTo>
                      <a:cubicBezTo>
                        <a:pt x="104" y="1"/>
                        <a:pt x="103" y="0"/>
                        <a:pt x="102" y="0"/>
                      </a:cubicBezTo>
                      <a:cubicBezTo>
                        <a:pt x="2" y="0"/>
                        <a:pt x="2" y="0"/>
                        <a:pt x="2" y="0"/>
                      </a:cubicBezTo>
                      <a:cubicBezTo>
                        <a:pt x="1" y="0"/>
                        <a:pt x="0" y="1"/>
                        <a:pt x="0" y="2"/>
                      </a:cubicBezTo>
                      <a:cubicBezTo>
                        <a:pt x="0" y="3"/>
                        <a:pt x="1" y="4"/>
                        <a:pt x="2" y="4"/>
                      </a:cubicBezTo>
                      <a:close/>
                    </a:path>
                  </a:pathLst>
                </a:custGeom>
                <a:grpFill/>
                <a:ln w="12700">
                  <a:noFill/>
                  <a:round/>
                  <a:headEnd/>
                  <a:tailEnd/>
                </a:ln>
              </p:spPr>
              <p:txBody>
                <a:bodyPr vert="horz" wrap="square" lIns="91440" tIns="45720" rIns="91440" bIns="45720" numCol="1" anchor="t" anchorCtr="0" compatLnSpc="1">
                  <a:prstTxWarp prst="textNoShape">
                    <a:avLst/>
                  </a:prstTxWarp>
                </a:bodyPr>
                <a:lstStyle/>
                <a:p>
                  <a:endParaRPr lang="id-ID" sz="1200"/>
                </a:p>
              </p:txBody>
            </p:sp>
          </p:grpSp>
        </p:grpSp>
        <p:sp>
          <p:nvSpPr>
            <p:cNvPr id="23" name="TextBox 22"/>
            <p:cNvSpPr txBox="1"/>
            <p:nvPr/>
          </p:nvSpPr>
          <p:spPr>
            <a:xfrm>
              <a:off x="2399829" y="5514547"/>
              <a:ext cx="3741274" cy="671978"/>
            </a:xfrm>
            <a:prstGeom prst="rect">
              <a:avLst/>
            </a:prstGeom>
            <a:noFill/>
          </p:spPr>
          <p:txBody>
            <a:bodyPr wrap="square" rtlCol="0">
              <a:spAutoFit/>
            </a:bodyPr>
            <a:lstStyle/>
            <a:p>
              <a:r>
                <a:rPr lang="id-ID" sz="900" b="1" dirty="0">
                  <a:latin typeface="+mj-lt"/>
                </a:rPr>
                <a:t>E-mail</a:t>
              </a:r>
              <a:endParaRPr lang="id-ID" sz="900" dirty="0">
                <a:latin typeface="+mj-lt"/>
              </a:endParaRPr>
            </a:p>
            <a:p>
              <a:endParaRPr lang="en-US" sz="375" dirty="0"/>
            </a:p>
            <a:p>
              <a:r>
                <a:rPr lang="en-US" sz="1400" dirty="0" smtClean="0"/>
                <a:t>lpilewski@greenvillecounty.org</a:t>
              </a:r>
              <a:endParaRPr lang="id-ID" sz="1400" dirty="0"/>
            </a:p>
          </p:txBody>
        </p:sp>
      </p:grpSp>
      <p:grpSp>
        <p:nvGrpSpPr>
          <p:cNvPr id="37" name="Group 36"/>
          <p:cNvGrpSpPr/>
          <p:nvPr/>
        </p:nvGrpSpPr>
        <p:grpSpPr>
          <a:xfrm>
            <a:off x="3071122" y="5122783"/>
            <a:ext cx="2567678" cy="503984"/>
            <a:chOff x="1762671" y="4564111"/>
            <a:chExt cx="3423570" cy="671979"/>
          </a:xfrm>
        </p:grpSpPr>
        <p:grpSp>
          <p:nvGrpSpPr>
            <p:cNvPr id="3" name="Group 2"/>
            <p:cNvGrpSpPr/>
            <p:nvPr/>
          </p:nvGrpSpPr>
          <p:grpSpPr>
            <a:xfrm>
              <a:off x="1762671" y="4609219"/>
              <a:ext cx="571504" cy="571504"/>
              <a:chOff x="1762671" y="4548383"/>
              <a:chExt cx="571504" cy="571504"/>
            </a:xfrm>
          </p:grpSpPr>
          <p:sp>
            <p:nvSpPr>
              <p:cNvPr id="27" name="Rounded Rectangle 26"/>
              <p:cNvSpPr/>
              <p:nvPr/>
            </p:nvSpPr>
            <p:spPr>
              <a:xfrm>
                <a:off x="1762671" y="4548383"/>
                <a:ext cx="571504" cy="571504"/>
              </a:xfrm>
              <a:prstGeom prst="roundRect">
                <a:avLst>
                  <a:gd name="adj" fmla="val 5545"/>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solidFill>
                    <a:schemeClr val="tx1"/>
                  </a:solidFill>
                </a:endParaRPr>
              </a:p>
            </p:txBody>
          </p:sp>
          <p:grpSp>
            <p:nvGrpSpPr>
              <p:cNvPr id="28" name="Group 36"/>
              <p:cNvGrpSpPr/>
              <p:nvPr/>
            </p:nvGrpSpPr>
            <p:grpSpPr>
              <a:xfrm>
                <a:off x="1962350" y="4690966"/>
                <a:ext cx="176691" cy="296645"/>
                <a:chOff x="2546351" y="285750"/>
                <a:chExt cx="173038" cy="290513"/>
              </a:xfrm>
              <a:solidFill>
                <a:schemeClr val="bg1"/>
              </a:solidFill>
            </p:grpSpPr>
            <p:sp>
              <p:nvSpPr>
                <p:cNvPr id="30" name="Freeform 143"/>
                <p:cNvSpPr>
                  <a:spLocks noEditPoints="1"/>
                </p:cNvSpPr>
                <p:nvPr/>
              </p:nvSpPr>
              <p:spPr bwMode="auto">
                <a:xfrm>
                  <a:off x="2546351" y="285750"/>
                  <a:ext cx="173038" cy="290513"/>
                </a:xfrm>
                <a:custGeom>
                  <a:avLst/>
                  <a:gdLst/>
                  <a:ahLst/>
                  <a:cxnLst>
                    <a:cxn ang="0">
                      <a:pos x="6" y="128"/>
                    </a:cxn>
                    <a:cxn ang="0">
                      <a:pos x="70" y="128"/>
                    </a:cxn>
                    <a:cxn ang="0">
                      <a:pos x="76" y="122"/>
                    </a:cxn>
                    <a:cxn ang="0">
                      <a:pos x="76" y="6"/>
                    </a:cxn>
                    <a:cxn ang="0">
                      <a:pos x="70" y="0"/>
                    </a:cxn>
                    <a:cxn ang="0">
                      <a:pos x="6" y="0"/>
                    </a:cxn>
                    <a:cxn ang="0">
                      <a:pos x="0" y="6"/>
                    </a:cxn>
                    <a:cxn ang="0">
                      <a:pos x="0" y="122"/>
                    </a:cxn>
                    <a:cxn ang="0">
                      <a:pos x="6" y="128"/>
                    </a:cxn>
                    <a:cxn ang="0">
                      <a:pos x="4" y="6"/>
                    </a:cxn>
                    <a:cxn ang="0">
                      <a:pos x="6" y="4"/>
                    </a:cxn>
                    <a:cxn ang="0">
                      <a:pos x="70" y="4"/>
                    </a:cxn>
                    <a:cxn ang="0">
                      <a:pos x="72" y="6"/>
                    </a:cxn>
                    <a:cxn ang="0">
                      <a:pos x="72" y="122"/>
                    </a:cxn>
                    <a:cxn ang="0">
                      <a:pos x="70" y="124"/>
                    </a:cxn>
                    <a:cxn ang="0">
                      <a:pos x="6" y="124"/>
                    </a:cxn>
                    <a:cxn ang="0">
                      <a:pos x="4" y="122"/>
                    </a:cxn>
                    <a:cxn ang="0">
                      <a:pos x="4" y="6"/>
                    </a:cxn>
                  </a:cxnLst>
                  <a:rect l="0" t="0" r="r" b="b"/>
                  <a:pathLst>
                    <a:path w="76" h="128">
                      <a:moveTo>
                        <a:pt x="6" y="128"/>
                      </a:moveTo>
                      <a:cubicBezTo>
                        <a:pt x="70" y="128"/>
                        <a:pt x="70" y="128"/>
                        <a:pt x="70" y="128"/>
                      </a:cubicBezTo>
                      <a:cubicBezTo>
                        <a:pt x="73" y="128"/>
                        <a:pt x="76" y="125"/>
                        <a:pt x="76" y="122"/>
                      </a:cubicBezTo>
                      <a:cubicBezTo>
                        <a:pt x="76" y="6"/>
                        <a:pt x="76" y="6"/>
                        <a:pt x="76" y="6"/>
                      </a:cubicBezTo>
                      <a:cubicBezTo>
                        <a:pt x="76" y="3"/>
                        <a:pt x="73" y="0"/>
                        <a:pt x="70" y="0"/>
                      </a:cubicBezTo>
                      <a:cubicBezTo>
                        <a:pt x="6" y="0"/>
                        <a:pt x="6" y="0"/>
                        <a:pt x="6" y="0"/>
                      </a:cubicBezTo>
                      <a:cubicBezTo>
                        <a:pt x="3" y="0"/>
                        <a:pt x="0" y="3"/>
                        <a:pt x="0" y="6"/>
                      </a:cubicBezTo>
                      <a:cubicBezTo>
                        <a:pt x="0" y="122"/>
                        <a:pt x="0" y="122"/>
                        <a:pt x="0" y="122"/>
                      </a:cubicBezTo>
                      <a:cubicBezTo>
                        <a:pt x="0" y="125"/>
                        <a:pt x="3" y="128"/>
                        <a:pt x="6" y="128"/>
                      </a:cubicBezTo>
                      <a:close/>
                      <a:moveTo>
                        <a:pt x="4" y="6"/>
                      </a:moveTo>
                      <a:cubicBezTo>
                        <a:pt x="4" y="5"/>
                        <a:pt x="5" y="4"/>
                        <a:pt x="6" y="4"/>
                      </a:cubicBezTo>
                      <a:cubicBezTo>
                        <a:pt x="70" y="4"/>
                        <a:pt x="70" y="4"/>
                        <a:pt x="70" y="4"/>
                      </a:cubicBezTo>
                      <a:cubicBezTo>
                        <a:pt x="71" y="4"/>
                        <a:pt x="72" y="5"/>
                        <a:pt x="72" y="6"/>
                      </a:cubicBezTo>
                      <a:cubicBezTo>
                        <a:pt x="72" y="122"/>
                        <a:pt x="72" y="122"/>
                        <a:pt x="72" y="122"/>
                      </a:cubicBezTo>
                      <a:cubicBezTo>
                        <a:pt x="72" y="123"/>
                        <a:pt x="71" y="124"/>
                        <a:pt x="70" y="124"/>
                      </a:cubicBezTo>
                      <a:cubicBezTo>
                        <a:pt x="6" y="124"/>
                        <a:pt x="6" y="124"/>
                        <a:pt x="6" y="124"/>
                      </a:cubicBezTo>
                      <a:cubicBezTo>
                        <a:pt x="5" y="124"/>
                        <a:pt x="4" y="123"/>
                        <a:pt x="4" y="122"/>
                      </a:cubicBezTo>
                      <a:lnTo>
                        <a:pt x="4" y="6"/>
                      </a:lnTo>
                      <a:close/>
                    </a:path>
                  </a:pathLst>
                </a:custGeom>
                <a:grpFill/>
                <a:ln w="12700">
                  <a:noFill/>
                  <a:round/>
                  <a:headEnd/>
                  <a:tailEnd/>
                </a:ln>
              </p:spPr>
              <p:txBody>
                <a:bodyPr vert="horz" wrap="square" lIns="91440" tIns="45720" rIns="91440" bIns="45720" numCol="1" anchor="t" anchorCtr="0" compatLnSpc="1">
                  <a:prstTxWarp prst="textNoShape">
                    <a:avLst/>
                  </a:prstTxWarp>
                </a:bodyPr>
                <a:lstStyle/>
                <a:p>
                  <a:endParaRPr lang="id-ID" sz="1200"/>
                </a:p>
              </p:txBody>
            </p:sp>
            <p:sp>
              <p:nvSpPr>
                <p:cNvPr id="31" name="Freeform 144"/>
                <p:cNvSpPr>
                  <a:spLocks noEditPoints="1"/>
                </p:cNvSpPr>
                <p:nvPr/>
              </p:nvSpPr>
              <p:spPr bwMode="auto">
                <a:xfrm>
                  <a:off x="2563814" y="331788"/>
                  <a:ext cx="136525" cy="200025"/>
                </a:xfrm>
                <a:custGeom>
                  <a:avLst/>
                  <a:gdLst/>
                  <a:ahLst/>
                  <a:cxnLst>
                    <a:cxn ang="0">
                      <a:pos x="2" y="88"/>
                    </a:cxn>
                    <a:cxn ang="0">
                      <a:pos x="58" y="88"/>
                    </a:cxn>
                    <a:cxn ang="0">
                      <a:pos x="60" y="86"/>
                    </a:cxn>
                    <a:cxn ang="0">
                      <a:pos x="60" y="2"/>
                    </a:cxn>
                    <a:cxn ang="0">
                      <a:pos x="58" y="0"/>
                    </a:cxn>
                    <a:cxn ang="0">
                      <a:pos x="2" y="0"/>
                    </a:cxn>
                    <a:cxn ang="0">
                      <a:pos x="0" y="2"/>
                    </a:cxn>
                    <a:cxn ang="0">
                      <a:pos x="0" y="86"/>
                    </a:cxn>
                    <a:cxn ang="0">
                      <a:pos x="2" y="88"/>
                    </a:cxn>
                    <a:cxn ang="0">
                      <a:pos x="4" y="4"/>
                    </a:cxn>
                    <a:cxn ang="0">
                      <a:pos x="56" y="4"/>
                    </a:cxn>
                    <a:cxn ang="0">
                      <a:pos x="56" y="84"/>
                    </a:cxn>
                    <a:cxn ang="0">
                      <a:pos x="4" y="84"/>
                    </a:cxn>
                    <a:cxn ang="0">
                      <a:pos x="4" y="4"/>
                    </a:cxn>
                  </a:cxnLst>
                  <a:rect l="0" t="0" r="r" b="b"/>
                  <a:pathLst>
                    <a:path w="60" h="88">
                      <a:moveTo>
                        <a:pt x="2" y="88"/>
                      </a:moveTo>
                      <a:cubicBezTo>
                        <a:pt x="58" y="88"/>
                        <a:pt x="58" y="88"/>
                        <a:pt x="58" y="88"/>
                      </a:cubicBezTo>
                      <a:cubicBezTo>
                        <a:pt x="59" y="88"/>
                        <a:pt x="60" y="87"/>
                        <a:pt x="60" y="86"/>
                      </a:cubicBezTo>
                      <a:cubicBezTo>
                        <a:pt x="60" y="2"/>
                        <a:pt x="60" y="2"/>
                        <a:pt x="60" y="2"/>
                      </a:cubicBezTo>
                      <a:cubicBezTo>
                        <a:pt x="60" y="1"/>
                        <a:pt x="59" y="0"/>
                        <a:pt x="58" y="0"/>
                      </a:cubicBezTo>
                      <a:cubicBezTo>
                        <a:pt x="2" y="0"/>
                        <a:pt x="2" y="0"/>
                        <a:pt x="2" y="0"/>
                      </a:cubicBezTo>
                      <a:cubicBezTo>
                        <a:pt x="1" y="0"/>
                        <a:pt x="0" y="1"/>
                        <a:pt x="0" y="2"/>
                      </a:cubicBezTo>
                      <a:cubicBezTo>
                        <a:pt x="0" y="86"/>
                        <a:pt x="0" y="86"/>
                        <a:pt x="0" y="86"/>
                      </a:cubicBezTo>
                      <a:cubicBezTo>
                        <a:pt x="0" y="87"/>
                        <a:pt x="1" y="88"/>
                        <a:pt x="2" y="88"/>
                      </a:cubicBezTo>
                      <a:close/>
                      <a:moveTo>
                        <a:pt x="4" y="4"/>
                      </a:moveTo>
                      <a:cubicBezTo>
                        <a:pt x="56" y="4"/>
                        <a:pt x="56" y="4"/>
                        <a:pt x="56" y="4"/>
                      </a:cubicBezTo>
                      <a:cubicBezTo>
                        <a:pt x="56" y="84"/>
                        <a:pt x="56" y="84"/>
                        <a:pt x="56" y="84"/>
                      </a:cubicBezTo>
                      <a:cubicBezTo>
                        <a:pt x="4" y="84"/>
                        <a:pt x="4" y="84"/>
                        <a:pt x="4" y="84"/>
                      </a:cubicBezTo>
                      <a:lnTo>
                        <a:pt x="4" y="4"/>
                      </a:lnTo>
                      <a:close/>
                    </a:path>
                  </a:pathLst>
                </a:custGeom>
                <a:grpFill/>
                <a:ln w="12700">
                  <a:noFill/>
                  <a:round/>
                  <a:headEnd/>
                  <a:tailEnd/>
                </a:ln>
              </p:spPr>
              <p:txBody>
                <a:bodyPr vert="horz" wrap="square" lIns="91440" tIns="45720" rIns="91440" bIns="45720" numCol="1" anchor="t" anchorCtr="0" compatLnSpc="1">
                  <a:prstTxWarp prst="textNoShape">
                    <a:avLst/>
                  </a:prstTxWarp>
                </a:bodyPr>
                <a:lstStyle/>
                <a:p>
                  <a:endParaRPr lang="id-ID" sz="1200"/>
                </a:p>
              </p:txBody>
            </p:sp>
            <p:sp>
              <p:nvSpPr>
                <p:cNvPr id="32" name="Oval 145"/>
                <p:cNvSpPr>
                  <a:spLocks noChangeArrowheads="1"/>
                </p:cNvSpPr>
                <p:nvPr/>
              </p:nvSpPr>
              <p:spPr bwMode="auto">
                <a:xfrm>
                  <a:off x="2627314" y="539750"/>
                  <a:ext cx="19050" cy="19050"/>
                </a:xfrm>
                <a:prstGeom prst="ellipse">
                  <a:avLst/>
                </a:prstGeom>
                <a:grpFill/>
                <a:ln w="12700">
                  <a:noFill/>
                  <a:round/>
                  <a:headEnd/>
                  <a:tailEnd/>
                </a:ln>
              </p:spPr>
              <p:txBody>
                <a:bodyPr vert="horz" wrap="square" lIns="91440" tIns="45720" rIns="91440" bIns="45720" numCol="1" anchor="t" anchorCtr="0" compatLnSpc="1">
                  <a:prstTxWarp prst="textNoShape">
                    <a:avLst/>
                  </a:prstTxWarp>
                </a:bodyPr>
                <a:lstStyle/>
                <a:p>
                  <a:endParaRPr lang="id-ID" sz="1200"/>
                </a:p>
              </p:txBody>
            </p:sp>
            <p:sp>
              <p:nvSpPr>
                <p:cNvPr id="33" name="Freeform 146"/>
                <p:cNvSpPr>
                  <a:spLocks/>
                </p:cNvSpPr>
                <p:nvPr/>
              </p:nvSpPr>
              <p:spPr bwMode="auto">
                <a:xfrm>
                  <a:off x="2609851" y="312738"/>
                  <a:ext cx="46038" cy="9525"/>
                </a:xfrm>
                <a:custGeom>
                  <a:avLst/>
                  <a:gdLst/>
                  <a:ahLst/>
                  <a:cxnLst>
                    <a:cxn ang="0">
                      <a:pos x="2" y="4"/>
                    </a:cxn>
                    <a:cxn ang="0">
                      <a:pos x="18" y="4"/>
                    </a:cxn>
                    <a:cxn ang="0">
                      <a:pos x="20" y="2"/>
                    </a:cxn>
                    <a:cxn ang="0">
                      <a:pos x="18" y="0"/>
                    </a:cxn>
                    <a:cxn ang="0">
                      <a:pos x="2" y="0"/>
                    </a:cxn>
                    <a:cxn ang="0">
                      <a:pos x="0" y="2"/>
                    </a:cxn>
                    <a:cxn ang="0">
                      <a:pos x="2" y="4"/>
                    </a:cxn>
                  </a:cxnLst>
                  <a:rect l="0" t="0" r="r" b="b"/>
                  <a:pathLst>
                    <a:path w="20" h="4">
                      <a:moveTo>
                        <a:pt x="2" y="4"/>
                      </a:moveTo>
                      <a:cubicBezTo>
                        <a:pt x="18" y="4"/>
                        <a:pt x="18" y="4"/>
                        <a:pt x="18" y="4"/>
                      </a:cubicBezTo>
                      <a:cubicBezTo>
                        <a:pt x="19" y="4"/>
                        <a:pt x="20" y="3"/>
                        <a:pt x="20" y="2"/>
                      </a:cubicBezTo>
                      <a:cubicBezTo>
                        <a:pt x="20" y="1"/>
                        <a:pt x="19" y="0"/>
                        <a:pt x="18" y="0"/>
                      </a:cubicBezTo>
                      <a:cubicBezTo>
                        <a:pt x="2" y="0"/>
                        <a:pt x="2" y="0"/>
                        <a:pt x="2" y="0"/>
                      </a:cubicBezTo>
                      <a:cubicBezTo>
                        <a:pt x="1" y="0"/>
                        <a:pt x="0" y="1"/>
                        <a:pt x="0" y="2"/>
                      </a:cubicBezTo>
                      <a:cubicBezTo>
                        <a:pt x="0" y="3"/>
                        <a:pt x="1" y="4"/>
                        <a:pt x="2" y="4"/>
                      </a:cubicBezTo>
                      <a:close/>
                    </a:path>
                  </a:pathLst>
                </a:custGeom>
                <a:grpFill/>
                <a:ln w="12700">
                  <a:noFill/>
                  <a:round/>
                  <a:headEnd/>
                  <a:tailEnd/>
                </a:ln>
              </p:spPr>
              <p:txBody>
                <a:bodyPr vert="horz" wrap="square" lIns="91440" tIns="45720" rIns="91440" bIns="45720" numCol="1" anchor="t" anchorCtr="0" compatLnSpc="1">
                  <a:prstTxWarp prst="textNoShape">
                    <a:avLst/>
                  </a:prstTxWarp>
                </a:bodyPr>
                <a:lstStyle/>
                <a:p>
                  <a:endParaRPr lang="id-ID" sz="1200"/>
                </a:p>
              </p:txBody>
            </p:sp>
          </p:grpSp>
        </p:grpSp>
        <p:sp>
          <p:nvSpPr>
            <p:cNvPr id="29" name="TextBox 28"/>
            <p:cNvSpPr txBox="1"/>
            <p:nvPr/>
          </p:nvSpPr>
          <p:spPr>
            <a:xfrm>
              <a:off x="2399830" y="4564111"/>
              <a:ext cx="2786411" cy="671979"/>
            </a:xfrm>
            <a:prstGeom prst="rect">
              <a:avLst/>
            </a:prstGeom>
            <a:noFill/>
          </p:spPr>
          <p:txBody>
            <a:bodyPr wrap="square" rtlCol="0">
              <a:spAutoFit/>
            </a:bodyPr>
            <a:lstStyle/>
            <a:p>
              <a:r>
                <a:rPr lang="id-ID" sz="900" b="1" dirty="0">
                  <a:latin typeface="+mj-lt"/>
                </a:rPr>
                <a:t>Telphone</a:t>
              </a:r>
              <a:endParaRPr lang="id-ID" sz="900" dirty="0">
                <a:latin typeface="+mj-lt"/>
              </a:endParaRPr>
            </a:p>
            <a:p>
              <a:endParaRPr lang="en-US" sz="375" dirty="0"/>
            </a:p>
            <a:p>
              <a:r>
                <a:rPr lang="en-US" sz="1400" dirty="0" smtClean="0"/>
                <a:t>864.920.6397</a:t>
              </a:r>
              <a:endParaRPr lang="id-ID" sz="1400" dirty="0"/>
            </a:p>
          </p:txBody>
        </p:sp>
      </p:grpSp>
      <p:sp>
        <p:nvSpPr>
          <p:cNvPr id="5" name="TextBox 4"/>
          <p:cNvSpPr txBox="1"/>
          <p:nvPr/>
        </p:nvSpPr>
        <p:spPr>
          <a:xfrm>
            <a:off x="404951" y="3937141"/>
            <a:ext cx="5310049" cy="707886"/>
          </a:xfrm>
          <a:prstGeom prst="rect">
            <a:avLst/>
          </a:prstGeom>
          <a:noFill/>
        </p:spPr>
        <p:txBody>
          <a:bodyPr wrap="square" rtlCol="0">
            <a:spAutoFit/>
          </a:bodyPr>
          <a:lstStyle/>
          <a:p>
            <a:r>
              <a:rPr lang="en-US" sz="4000" b="1" dirty="0" smtClean="0">
                <a:latin typeface="Raleway ExtraBold" panose="020B0003030101060003" pitchFamily="34" charset="0"/>
              </a:rPr>
              <a:t>Questions?</a:t>
            </a:r>
            <a:endParaRPr lang="id-ID" sz="4000" b="1" dirty="0">
              <a:latin typeface="Raleway ExtraBold" panose="020B0003030101060003" pitchFamily="34" charset="0"/>
            </a:endParaRPr>
          </a:p>
        </p:txBody>
      </p:sp>
      <p:grpSp>
        <p:nvGrpSpPr>
          <p:cNvPr id="36" name="Group 35"/>
          <p:cNvGrpSpPr/>
          <p:nvPr/>
        </p:nvGrpSpPr>
        <p:grpSpPr>
          <a:xfrm>
            <a:off x="473540" y="5122784"/>
            <a:ext cx="2567678" cy="503984"/>
            <a:chOff x="1762671" y="3690980"/>
            <a:chExt cx="3423570" cy="671979"/>
          </a:xfrm>
        </p:grpSpPr>
        <p:sp>
          <p:nvSpPr>
            <p:cNvPr id="18" name="TextBox 17"/>
            <p:cNvSpPr txBox="1"/>
            <p:nvPr/>
          </p:nvSpPr>
          <p:spPr>
            <a:xfrm>
              <a:off x="2399830" y="3690980"/>
              <a:ext cx="2786411" cy="671979"/>
            </a:xfrm>
            <a:prstGeom prst="rect">
              <a:avLst/>
            </a:prstGeom>
            <a:noFill/>
          </p:spPr>
          <p:txBody>
            <a:bodyPr wrap="square" rtlCol="0">
              <a:spAutoFit/>
            </a:bodyPr>
            <a:lstStyle/>
            <a:p>
              <a:r>
                <a:rPr lang="id-ID" sz="900" b="1" dirty="0">
                  <a:latin typeface="+mj-lt"/>
                </a:rPr>
                <a:t>Home Page</a:t>
              </a:r>
              <a:endParaRPr lang="en-US" sz="900" b="1" dirty="0">
                <a:latin typeface="+mj-lt"/>
              </a:endParaRPr>
            </a:p>
            <a:p>
              <a:endParaRPr lang="id-ID" sz="375" dirty="0">
                <a:latin typeface="+mj-lt"/>
              </a:endParaRPr>
            </a:p>
            <a:p>
              <a:r>
                <a:rPr lang="en-US" sz="1400" dirty="0" smtClean="0"/>
                <a:t>www.scprojectwet.org</a:t>
              </a:r>
              <a:endParaRPr lang="id-ID" sz="1400" dirty="0"/>
            </a:p>
          </p:txBody>
        </p:sp>
        <p:grpSp>
          <p:nvGrpSpPr>
            <p:cNvPr id="26" name="Group 25"/>
            <p:cNvGrpSpPr/>
            <p:nvPr/>
          </p:nvGrpSpPr>
          <p:grpSpPr>
            <a:xfrm>
              <a:off x="1762671" y="3736088"/>
              <a:ext cx="571504" cy="571504"/>
              <a:chOff x="1762671" y="3736088"/>
              <a:chExt cx="571504" cy="571504"/>
            </a:xfrm>
          </p:grpSpPr>
          <p:sp>
            <p:nvSpPr>
              <p:cNvPr id="17" name="Rounded Rectangle 16"/>
              <p:cNvSpPr/>
              <p:nvPr/>
            </p:nvSpPr>
            <p:spPr>
              <a:xfrm>
                <a:off x="1762671" y="3736088"/>
                <a:ext cx="571504" cy="571504"/>
              </a:xfrm>
              <a:prstGeom prst="roundRect">
                <a:avLst>
                  <a:gd name="adj" fmla="val 5545"/>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solidFill>
                    <a:schemeClr val="tx1"/>
                  </a:solidFill>
                </a:endParaRPr>
              </a:p>
            </p:txBody>
          </p:sp>
          <p:sp>
            <p:nvSpPr>
              <p:cNvPr id="19" name="Freeform 83"/>
              <p:cNvSpPr>
                <a:spLocks noEditPoints="1"/>
              </p:cNvSpPr>
              <p:nvPr/>
            </p:nvSpPr>
            <p:spPr bwMode="auto">
              <a:xfrm>
                <a:off x="1902372" y="3873517"/>
                <a:ext cx="296647" cy="296647"/>
              </a:xfrm>
              <a:custGeom>
                <a:avLst/>
                <a:gdLst/>
                <a:ahLst/>
                <a:cxnLst>
                  <a:cxn ang="0">
                    <a:pos x="64" y="128"/>
                  </a:cxn>
                  <a:cxn ang="0">
                    <a:pos x="128" y="66"/>
                  </a:cxn>
                  <a:cxn ang="0">
                    <a:pos x="128" y="64"/>
                  </a:cxn>
                  <a:cxn ang="0">
                    <a:pos x="0" y="64"/>
                  </a:cxn>
                  <a:cxn ang="0">
                    <a:pos x="0" y="66"/>
                  </a:cxn>
                  <a:cxn ang="0">
                    <a:pos x="100" y="91"/>
                  </a:cxn>
                  <a:cxn ang="0">
                    <a:pos x="84" y="68"/>
                  </a:cxn>
                  <a:cxn ang="0">
                    <a:pos x="100" y="91"/>
                  </a:cxn>
                  <a:cxn ang="0">
                    <a:pos x="124" y="68"/>
                  </a:cxn>
                  <a:cxn ang="0">
                    <a:pos x="103" y="93"/>
                  </a:cxn>
                  <a:cxn ang="0">
                    <a:pos x="50" y="89"/>
                  </a:cxn>
                  <a:cxn ang="0">
                    <a:pos x="78" y="89"/>
                  </a:cxn>
                  <a:cxn ang="0">
                    <a:pos x="50" y="89"/>
                  </a:cxn>
                  <a:cxn ang="0">
                    <a:pos x="30" y="95"/>
                  </a:cxn>
                  <a:cxn ang="0">
                    <a:pos x="56" y="123"/>
                  </a:cxn>
                  <a:cxn ang="0">
                    <a:pos x="64" y="44"/>
                  </a:cxn>
                  <a:cxn ang="0">
                    <a:pos x="80" y="64"/>
                  </a:cxn>
                  <a:cxn ang="0">
                    <a:pos x="49" y="43"/>
                  </a:cxn>
                  <a:cxn ang="0">
                    <a:pos x="79" y="85"/>
                  </a:cxn>
                  <a:cxn ang="0">
                    <a:pos x="49" y="85"/>
                  </a:cxn>
                  <a:cxn ang="0">
                    <a:pos x="80" y="68"/>
                  </a:cxn>
                  <a:cxn ang="0">
                    <a:pos x="98" y="95"/>
                  </a:cxn>
                  <a:cxn ang="0">
                    <a:pos x="82" y="90"/>
                  </a:cxn>
                  <a:cxn ang="0">
                    <a:pos x="83" y="42"/>
                  </a:cxn>
                  <a:cxn ang="0">
                    <a:pos x="104" y="64"/>
                  </a:cxn>
                  <a:cxn ang="0">
                    <a:pos x="82" y="38"/>
                  </a:cxn>
                  <a:cxn ang="0">
                    <a:pos x="98" y="33"/>
                  </a:cxn>
                  <a:cxn ang="0">
                    <a:pos x="78" y="39"/>
                  </a:cxn>
                  <a:cxn ang="0">
                    <a:pos x="50" y="39"/>
                  </a:cxn>
                  <a:cxn ang="0">
                    <a:pos x="78" y="39"/>
                  </a:cxn>
                  <a:cxn ang="0">
                    <a:pos x="30" y="33"/>
                  </a:cxn>
                  <a:cxn ang="0">
                    <a:pos x="46" y="38"/>
                  </a:cxn>
                  <a:cxn ang="0">
                    <a:pos x="44" y="64"/>
                  </a:cxn>
                  <a:cxn ang="0">
                    <a:pos x="28" y="37"/>
                  </a:cxn>
                  <a:cxn ang="0">
                    <a:pos x="44" y="68"/>
                  </a:cxn>
                  <a:cxn ang="0">
                    <a:pos x="28" y="91"/>
                  </a:cxn>
                  <a:cxn ang="0">
                    <a:pos x="44" y="68"/>
                  </a:cxn>
                  <a:cxn ang="0">
                    <a:pos x="15" y="98"/>
                  </a:cxn>
                  <a:cxn ang="0">
                    <a:pos x="20" y="68"/>
                  </a:cxn>
                  <a:cxn ang="0">
                    <a:pos x="17" y="102"/>
                  </a:cxn>
                  <a:cxn ang="0">
                    <a:pos x="43" y="120"/>
                  </a:cxn>
                  <a:cxn ang="0">
                    <a:pos x="85" y="120"/>
                  </a:cxn>
                  <a:cxn ang="0">
                    <a:pos x="111" y="102"/>
                  </a:cxn>
                  <a:cxn ang="0">
                    <a:pos x="108" y="64"/>
                  </a:cxn>
                  <a:cxn ang="0">
                    <a:pos x="113" y="30"/>
                  </a:cxn>
                  <a:cxn ang="0">
                    <a:pos x="108" y="64"/>
                  </a:cxn>
                  <a:cxn ang="0">
                    <a:pos x="102" y="32"/>
                  </a:cxn>
                  <a:cxn ang="0">
                    <a:pos x="111" y="26"/>
                  </a:cxn>
                  <a:cxn ang="0">
                    <a:pos x="26" y="32"/>
                  </a:cxn>
                  <a:cxn ang="0">
                    <a:pos x="43" y="8"/>
                  </a:cxn>
                  <a:cxn ang="0">
                    <a:pos x="25" y="35"/>
                  </a:cxn>
                  <a:cxn ang="0">
                    <a:pos x="4" y="64"/>
                  </a:cxn>
                </a:cxnLst>
                <a:rect l="0" t="0" r="r" b="b"/>
                <a:pathLst>
                  <a:path w="128" h="128">
                    <a:moveTo>
                      <a:pt x="0" y="67"/>
                    </a:moveTo>
                    <a:cubicBezTo>
                      <a:pt x="2" y="101"/>
                      <a:pt x="30" y="128"/>
                      <a:pt x="64" y="128"/>
                    </a:cubicBezTo>
                    <a:cubicBezTo>
                      <a:pt x="98" y="128"/>
                      <a:pt x="126" y="101"/>
                      <a:pt x="128" y="67"/>
                    </a:cubicBezTo>
                    <a:cubicBezTo>
                      <a:pt x="128" y="66"/>
                      <a:pt x="128" y="66"/>
                      <a:pt x="128" y="66"/>
                    </a:cubicBezTo>
                    <a:cubicBezTo>
                      <a:pt x="128" y="66"/>
                      <a:pt x="128" y="66"/>
                      <a:pt x="128" y="66"/>
                    </a:cubicBezTo>
                    <a:cubicBezTo>
                      <a:pt x="128" y="65"/>
                      <a:pt x="128" y="65"/>
                      <a:pt x="128" y="64"/>
                    </a:cubicBezTo>
                    <a:cubicBezTo>
                      <a:pt x="128" y="29"/>
                      <a:pt x="99" y="0"/>
                      <a:pt x="64" y="0"/>
                    </a:cubicBezTo>
                    <a:cubicBezTo>
                      <a:pt x="29" y="0"/>
                      <a:pt x="0" y="29"/>
                      <a:pt x="0" y="64"/>
                    </a:cubicBezTo>
                    <a:cubicBezTo>
                      <a:pt x="0" y="65"/>
                      <a:pt x="0" y="65"/>
                      <a:pt x="0" y="66"/>
                    </a:cubicBezTo>
                    <a:cubicBezTo>
                      <a:pt x="0" y="66"/>
                      <a:pt x="0" y="66"/>
                      <a:pt x="0" y="66"/>
                    </a:cubicBezTo>
                    <a:cubicBezTo>
                      <a:pt x="0" y="66"/>
                      <a:pt x="0" y="66"/>
                      <a:pt x="0" y="67"/>
                    </a:cubicBezTo>
                    <a:close/>
                    <a:moveTo>
                      <a:pt x="100" y="91"/>
                    </a:moveTo>
                    <a:cubicBezTo>
                      <a:pt x="94" y="89"/>
                      <a:pt x="89" y="87"/>
                      <a:pt x="83" y="86"/>
                    </a:cubicBezTo>
                    <a:cubicBezTo>
                      <a:pt x="83" y="80"/>
                      <a:pt x="84" y="74"/>
                      <a:pt x="84" y="68"/>
                    </a:cubicBezTo>
                    <a:cubicBezTo>
                      <a:pt x="104" y="68"/>
                      <a:pt x="104" y="68"/>
                      <a:pt x="104" y="68"/>
                    </a:cubicBezTo>
                    <a:cubicBezTo>
                      <a:pt x="104" y="76"/>
                      <a:pt x="102" y="84"/>
                      <a:pt x="100" y="91"/>
                    </a:cubicBezTo>
                    <a:close/>
                    <a:moveTo>
                      <a:pt x="108" y="68"/>
                    </a:moveTo>
                    <a:cubicBezTo>
                      <a:pt x="124" y="68"/>
                      <a:pt x="124" y="68"/>
                      <a:pt x="124" y="68"/>
                    </a:cubicBezTo>
                    <a:cubicBezTo>
                      <a:pt x="123" y="79"/>
                      <a:pt x="119" y="90"/>
                      <a:pt x="113" y="98"/>
                    </a:cubicBezTo>
                    <a:cubicBezTo>
                      <a:pt x="110" y="96"/>
                      <a:pt x="107" y="94"/>
                      <a:pt x="103" y="93"/>
                    </a:cubicBezTo>
                    <a:cubicBezTo>
                      <a:pt x="106" y="85"/>
                      <a:pt x="107" y="77"/>
                      <a:pt x="108" y="68"/>
                    </a:cubicBezTo>
                    <a:close/>
                    <a:moveTo>
                      <a:pt x="50" y="89"/>
                    </a:moveTo>
                    <a:cubicBezTo>
                      <a:pt x="54" y="88"/>
                      <a:pt x="59" y="88"/>
                      <a:pt x="64" y="88"/>
                    </a:cubicBezTo>
                    <a:cubicBezTo>
                      <a:pt x="69" y="88"/>
                      <a:pt x="74" y="88"/>
                      <a:pt x="78" y="89"/>
                    </a:cubicBezTo>
                    <a:cubicBezTo>
                      <a:pt x="76" y="110"/>
                      <a:pt x="70" y="124"/>
                      <a:pt x="64" y="124"/>
                    </a:cubicBezTo>
                    <a:cubicBezTo>
                      <a:pt x="58" y="124"/>
                      <a:pt x="52" y="110"/>
                      <a:pt x="50" y="89"/>
                    </a:cubicBezTo>
                    <a:close/>
                    <a:moveTo>
                      <a:pt x="56" y="123"/>
                    </a:moveTo>
                    <a:cubicBezTo>
                      <a:pt x="45" y="119"/>
                      <a:pt x="35" y="109"/>
                      <a:pt x="30" y="95"/>
                    </a:cubicBezTo>
                    <a:cubicBezTo>
                      <a:pt x="35" y="93"/>
                      <a:pt x="40" y="91"/>
                      <a:pt x="46" y="90"/>
                    </a:cubicBezTo>
                    <a:cubicBezTo>
                      <a:pt x="48" y="104"/>
                      <a:pt x="51" y="116"/>
                      <a:pt x="56" y="123"/>
                    </a:cubicBezTo>
                    <a:close/>
                    <a:moveTo>
                      <a:pt x="49" y="43"/>
                    </a:moveTo>
                    <a:cubicBezTo>
                      <a:pt x="54" y="44"/>
                      <a:pt x="59" y="44"/>
                      <a:pt x="64" y="44"/>
                    </a:cubicBezTo>
                    <a:cubicBezTo>
                      <a:pt x="69" y="44"/>
                      <a:pt x="74" y="44"/>
                      <a:pt x="79" y="43"/>
                    </a:cubicBezTo>
                    <a:cubicBezTo>
                      <a:pt x="80" y="49"/>
                      <a:pt x="80" y="56"/>
                      <a:pt x="80" y="64"/>
                    </a:cubicBezTo>
                    <a:cubicBezTo>
                      <a:pt x="48" y="64"/>
                      <a:pt x="48" y="64"/>
                      <a:pt x="48" y="64"/>
                    </a:cubicBezTo>
                    <a:cubicBezTo>
                      <a:pt x="48" y="56"/>
                      <a:pt x="48" y="49"/>
                      <a:pt x="49" y="43"/>
                    </a:cubicBezTo>
                    <a:close/>
                    <a:moveTo>
                      <a:pt x="80" y="68"/>
                    </a:moveTo>
                    <a:cubicBezTo>
                      <a:pt x="80" y="74"/>
                      <a:pt x="79" y="80"/>
                      <a:pt x="79" y="85"/>
                    </a:cubicBezTo>
                    <a:cubicBezTo>
                      <a:pt x="74" y="84"/>
                      <a:pt x="69" y="84"/>
                      <a:pt x="64" y="84"/>
                    </a:cubicBezTo>
                    <a:cubicBezTo>
                      <a:pt x="59" y="84"/>
                      <a:pt x="54" y="84"/>
                      <a:pt x="49" y="85"/>
                    </a:cubicBezTo>
                    <a:cubicBezTo>
                      <a:pt x="49" y="80"/>
                      <a:pt x="48" y="74"/>
                      <a:pt x="48" y="68"/>
                    </a:cubicBezTo>
                    <a:lnTo>
                      <a:pt x="80" y="68"/>
                    </a:lnTo>
                    <a:close/>
                    <a:moveTo>
                      <a:pt x="82" y="90"/>
                    </a:moveTo>
                    <a:cubicBezTo>
                      <a:pt x="88" y="91"/>
                      <a:pt x="93" y="93"/>
                      <a:pt x="98" y="95"/>
                    </a:cubicBezTo>
                    <a:cubicBezTo>
                      <a:pt x="93" y="109"/>
                      <a:pt x="83" y="119"/>
                      <a:pt x="72" y="123"/>
                    </a:cubicBezTo>
                    <a:cubicBezTo>
                      <a:pt x="77" y="116"/>
                      <a:pt x="80" y="104"/>
                      <a:pt x="82" y="90"/>
                    </a:cubicBezTo>
                    <a:close/>
                    <a:moveTo>
                      <a:pt x="84" y="64"/>
                    </a:moveTo>
                    <a:cubicBezTo>
                      <a:pt x="84" y="57"/>
                      <a:pt x="84" y="49"/>
                      <a:pt x="83" y="42"/>
                    </a:cubicBezTo>
                    <a:cubicBezTo>
                      <a:pt x="89" y="41"/>
                      <a:pt x="94" y="39"/>
                      <a:pt x="100" y="37"/>
                    </a:cubicBezTo>
                    <a:cubicBezTo>
                      <a:pt x="102" y="45"/>
                      <a:pt x="104" y="54"/>
                      <a:pt x="104" y="64"/>
                    </a:cubicBezTo>
                    <a:lnTo>
                      <a:pt x="84" y="64"/>
                    </a:lnTo>
                    <a:close/>
                    <a:moveTo>
                      <a:pt x="82" y="38"/>
                    </a:moveTo>
                    <a:cubicBezTo>
                      <a:pt x="80" y="24"/>
                      <a:pt x="77" y="12"/>
                      <a:pt x="72" y="5"/>
                    </a:cubicBezTo>
                    <a:cubicBezTo>
                      <a:pt x="83" y="9"/>
                      <a:pt x="93" y="19"/>
                      <a:pt x="98" y="33"/>
                    </a:cubicBezTo>
                    <a:cubicBezTo>
                      <a:pt x="93" y="35"/>
                      <a:pt x="88" y="37"/>
                      <a:pt x="82" y="38"/>
                    </a:cubicBezTo>
                    <a:close/>
                    <a:moveTo>
                      <a:pt x="78" y="39"/>
                    </a:moveTo>
                    <a:cubicBezTo>
                      <a:pt x="74" y="40"/>
                      <a:pt x="69" y="40"/>
                      <a:pt x="64" y="40"/>
                    </a:cubicBezTo>
                    <a:cubicBezTo>
                      <a:pt x="59" y="40"/>
                      <a:pt x="54" y="40"/>
                      <a:pt x="50" y="39"/>
                    </a:cubicBezTo>
                    <a:cubicBezTo>
                      <a:pt x="52" y="18"/>
                      <a:pt x="58" y="4"/>
                      <a:pt x="64" y="4"/>
                    </a:cubicBezTo>
                    <a:cubicBezTo>
                      <a:pt x="70" y="4"/>
                      <a:pt x="76" y="18"/>
                      <a:pt x="78" y="39"/>
                    </a:cubicBezTo>
                    <a:close/>
                    <a:moveTo>
                      <a:pt x="46" y="38"/>
                    </a:moveTo>
                    <a:cubicBezTo>
                      <a:pt x="40" y="37"/>
                      <a:pt x="35" y="35"/>
                      <a:pt x="30" y="33"/>
                    </a:cubicBezTo>
                    <a:cubicBezTo>
                      <a:pt x="35" y="19"/>
                      <a:pt x="45" y="9"/>
                      <a:pt x="56" y="5"/>
                    </a:cubicBezTo>
                    <a:cubicBezTo>
                      <a:pt x="51" y="12"/>
                      <a:pt x="48" y="24"/>
                      <a:pt x="46" y="38"/>
                    </a:cubicBezTo>
                    <a:close/>
                    <a:moveTo>
                      <a:pt x="45" y="42"/>
                    </a:moveTo>
                    <a:cubicBezTo>
                      <a:pt x="44" y="49"/>
                      <a:pt x="44" y="57"/>
                      <a:pt x="44" y="64"/>
                    </a:cubicBezTo>
                    <a:cubicBezTo>
                      <a:pt x="24" y="64"/>
                      <a:pt x="24" y="64"/>
                      <a:pt x="24" y="64"/>
                    </a:cubicBezTo>
                    <a:cubicBezTo>
                      <a:pt x="24" y="54"/>
                      <a:pt x="26" y="45"/>
                      <a:pt x="28" y="37"/>
                    </a:cubicBezTo>
                    <a:cubicBezTo>
                      <a:pt x="34" y="39"/>
                      <a:pt x="39" y="41"/>
                      <a:pt x="45" y="42"/>
                    </a:cubicBezTo>
                    <a:close/>
                    <a:moveTo>
                      <a:pt x="44" y="68"/>
                    </a:moveTo>
                    <a:cubicBezTo>
                      <a:pt x="44" y="74"/>
                      <a:pt x="45" y="80"/>
                      <a:pt x="45" y="86"/>
                    </a:cubicBezTo>
                    <a:cubicBezTo>
                      <a:pt x="39" y="87"/>
                      <a:pt x="34" y="89"/>
                      <a:pt x="28" y="91"/>
                    </a:cubicBezTo>
                    <a:cubicBezTo>
                      <a:pt x="26" y="84"/>
                      <a:pt x="25" y="76"/>
                      <a:pt x="24" y="68"/>
                    </a:cubicBezTo>
                    <a:lnTo>
                      <a:pt x="44" y="68"/>
                    </a:lnTo>
                    <a:close/>
                    <a:moveTo>
                      <a:pt x="25" y="93"/>
                    </a:moveTo>
                    <a:cubicBezTo>
                      <a:pt x="21" y="94"/>
                      <a:pt x="18" y="96"/>
                      <a:pt x="15" y="98"/>
                    </a:cubicBezTo>
                    <a:cubicBezTo>
                      <a:pt x="9" y="90"/>
                      <a:pt x="5" y="79"/>
                      <a:pt x="4" y="68"/>
                    </a:cubicBezTo>
                    <a:cubicBezTo>
                      <a:pt x="20" y="68"/>
                      <a:pt x="20" y="68"/>
                      <a:pt x="20" y="68"/>
                    </a:cubicBezTo>
                    <a:cubicBezTo>
                      <a:pt x="21" y="77"/>
                      <a:pt x="22" y="85"/>
                      <a:pt x="25" y="93"/>
                    </a:cubicBezTo>
                    <a:close/>
                    <a:moveTo>
                      <a:pt x="17" y="102"/>
                    </a:moveTo>
                    <a:cubicBezTo>
                      <a:pt x="20" y="100"/>
                      <a:pt x="23" y="98"/>
                      <a:pt x="26" y="96"/>
                    </a:cubicBezTo>
                    <a:cubicBezTo>
                      <a:pt x="30" y="106"/>
                      <a:pt x="36" y="114"/>
                      <a:pt x="43" y="120"/>
                    </a:cubicBezTo>
                    <a:cubicBezTo>
                      <a:pt x="33" y="116"/>
                      <a:pt x="24" y="110"/>
                      <a:pt x="17" y="102"/>
                    </a:cubicBezTo>
                    <a:close/>
                    <a:moveTo>
                      <a:pt x="85" y="120"/>
                    </a:moveTo>
                    <a:cubicBezTo>
                      <a:pt x="92" y="114"/>
                      <a:pt x="98" y="106"/>
                      <a:pt x="102" y="96"/>
                    </a:cubicBezTo>
                    <a:cubicBezTo>
                      <a:pt x="105" y="98"/>
                      <a:pt x="108" y="100"/>
                      <a:pt x="111" y="102"/>
                    </a:cubicBezTo>
                    <a:cubicBezTo>
                      <a:pt x="104" y="110"/>
                      <a:pt x="95" y="116"/>
                      <a:pt x="85" y="120"/>
                    </a:cubicBezTo>
                    <a:close/>
                    <a:moveTo>
                      <a:pt x="108" y="64"/>
                    </a:moveTo>
                    <a:cubicBezTo>
                      <a:pt x="108" y="54"/>
                      <a:pt x="106" y="44"/>
                      <a:pt x="103" y="35"/>
                    </a:cubicBezTo>
                    <a:cubicBezTo>
                      <a:pt x="107" y="34"/>
                      <a:pt x="110" y="32"/>
                      <a:pt x="113" y="30"/>
                    </a:cubicBezTo>
                    <a:cubicBezTo>
                      <a:pt x="120" y="39"/>
                      <a:pt x="124" y="51"/>
                      <a:pt x="124" y="64"/>
                    </a:cubicBezTo>
                    <a:lnTo>
                      <a:pt x="108" y="64"/>
                    </a:lnTo>
                    <a:close/>
                    <a:moveTo>
                      <a:pt x="111" y="26"/>
                    </a:moveTo>
                    <a:cubicBezTo>
                      <a:pt x="108" y="28"/>
                      <a:pt x="105" y="30"/>
                      <a:pt x="102" y="32"/>
                    </a:cubicBezTo>
                    <a:cubicBezTo>
                      <a:pt x="98" y="22"/>
                      <a:pt x="92" y="14"/>
                      <a:pt x="85" y="8"/>
                    </a:cubicBezTo>
                    <a:cubicBezTo>
                      <a:pt x="95" y="12"/>
                      <a:pt x="104" y="18"/>
                      <a:pt x="111" y="26"/>
                    </a:cubicBezTo>
                    <a:close/>
                    <a:moveTo>
                      <a:pt x="43" y="8"/>
                    </a:moveTo>
                    <a:cubicBezTo>
                      <a:pt x="36" y="14"/>
                      <a:pt x="30" y="22"/>
                      <a:pt x="26" y="32"/>
                    </a:cubicBezTo>
                    <a:cubicBezTo>
                      <a:pt x="23" y="30"/>
                      <a:pt x="20" y="28"/>
                      <a:pt x="17" y="26"/>
                    </a:cubicBezTo>
                    <a:cubicBezTo>
                      <a:pt x="24" y="18"/>
                      <a:pt x="33" y="12"/>
                      <a:pt x="43" y="8"/>
                    </a:cubicBezTo>
                    <a:close/>
                    <a:moveTo>
                      <a:pt x="15" y="30"/>
                    </a:moveTo>
                    <a:cubicBezTo>
                      <a:pt x="18" y="32"/>
                      <a:pt x="21" y="34"/>
                      <a:pt x="25" y="35"/>
                    </a:cubicBezTo>
                    <a:cubicBezTo>
                      <a:pt x="22" y="44"/>
                      <a:pt x="20" y="54"/>
                      <a:pt x="20" y="64"/>
                    </a:cubicBezTo>
                    <a:cubicBezTo>
                      <a:pt x="4" y="64"/>
                      <a:pt x="4" y="64"/>
                      <a:pt x="4" y="64"/>
                    </a:cubicBezTo>
                    <a:cubicBezTo>
                      <a:pt x="4" y="51"/>
                      <a:pt x="8" y="39"/>
                      <a:pt x="15" y="30"/>
                    </a:cubicBezTo>
                    <a:close/>
                  </a:path>
                </a:pathLst>
              </a:custGeom>
              <a:solidFill>
                <a:schemeClr val="bg1"/>
              </a:solidFill>
              <a:ln w="12700">
                <a:noFill/>
                <a:round/>
                <a:headEnd/>
                <a:tailEnd/>
              </a:ln>
            </p:spPr>
            <p:txBody>
              <a:bodyPr vert="horz" wrap="square" lIns="91440" tIns="45720" rIns="91440" bIns="45720" numCol="1" anchor="t" anchorCtr="0" compatLnSpc="1">
                <a:prstTxWarp prst="textNoShape">
                  <a:avLst/>
                </a:prstTxWarp>
              </a:bodyPr>
              <a:lstStyle/>
              <a:p>
                <a:endParaRPr lang="id-ID" sz="1200"/>
              </a:p>
            </p:txBody>
          </p:sp>
        </p:grpSp>
      </p:grpSp>
      <p:sp>
        <p:nvSpPr>
          <p:cNvPr id="45" name="Rectangle 44"/>
          <p:cNvSpPr/>
          <p:nvPr/>
        </p:nvSpPr>
        <p:spPr>
          <a:xfrm>
            <a:off x="0" y="0"/>
            <a:ext cx="9144000" cy="360397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dirty="0">
              <a:solidFill>
                <a:schemeClr val="tx1"/>
              </a:solidFill>
            </a:endParaRPr>
          </a:p>
        </p:txBody>
      </p:sp>
      <p:sp>
        <p:nvSpPr>
          <p:cNvPr id="46" name="Rectangle 45"/>
          <p:cNvSpPr/>
          <p:nvPr/>
        </p:nvSpPr>
        <p:spPr>
          <a:xfrm>
            <a:off x="0" y="3603975"/>
            <a:ext cx="9144000" cy="58723"/>
          </a:xfrm>
          <a:prstGeom prst="rect">
            <a:avLst/>
          </a:prstGeom>
          <a:gradFill>
            <a:gsLst>
              <a:gs pos="0">
                <a:schemeClr val="accent1"/>
              </a:gs>
              <a:gs pos="100000">
                <a:schemeClr val="accent2"/>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solidFill>
                <a:schemeClr val="tx1"/>
              </a:solidFill>
            </a:endParaRPr>
          </a:p>
        </p:txBody>
      </p:sp>
    </p:spTree>
    <p:extLst>
      <p:ext uri="{BB962C8B-B14F-4D97-AF65-F5344CB8AC3E}">
        <p14:creationId xmlns:p14="http://schemas.microsoft.com/office/powerpoint/2010/main" val="1234546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sz="half" idx="2"/>
          </p:nvPr>
        </p:nvSpPr>
        <p:spPr/>
        <p:txBody>
          <a:bodyPr/>
          <a:lstStyle/>
          <a:p>
            <a:endParaRPr lang="en-US"/>
          </a:p>
        </p:txBody>
      </p:sp>
      <p:sp>
        <p:nvSpPr>
          <p:cNvPr id="4" name="Picture Placeholder 3"/>
          <p:cNvSpPr>
            <a:spLocks noGrp="1"/>
          </p:cNvSpPr>
          <p:nvPr>
            <p:ph type="pic" idx="1"/>
          </p:nvPr>
        </p:nvSpPr>
        <p:spPr/>
      </p:sp>
      <p:pic>
        <p:nvPicPr>
          <p:cNvPr id="1026" name="Picture 2">
            <a:hlinkClick r:id="rId2" action="ppaction://hlinkfile"/>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000"/>
          <a:stretch/>
        </p:blipFill>
        <p:spPr bwMode="auto">
          <a:xfrm>
            <a:off x="-1447800" y="-304800"/>
            <a:ext cx="12192000"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235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129470" y="1900036"/>
            <a:ext cx="3065865" cy="3485921"/>
            <a:chOff x="4290484" y="1723483"/>
            <a:chExt cx="3611033" cy="4105784"/>
          </a:xfrm>
        </p:grpSpPr>
        <p:sp>
          <p:nvSpPr>
            <p:cNvPr id="62" name="Arc 61"/>
            <p:cNvSpPr/>
            <p:nvPr/>
          </p:nvSpPr>
          <p:spPr>
            <a:xfrm rot="19051047">
              <a:off x="5002999" y="1723483"/>
              <a:ext cx="2181771" cy="2181771"/>
            </a:xfrm>
            <a:prstGeom prst="arc">
              <a:avLst/>
            </a:prstGeom>
            <a:ln w="38100">
              <a:solidFill>
                <a:srgbClr val="EEEEEE"/>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101" name="Freeform 5"/>
            <p:cNvSpPr>
              <a:spLocks/>
            </p:cNvSpPr>
            <p:nvPr/>
          </p:nvSpPr>
          <p:spPr bwMode="auto">
            <a:xfrm>
              <a:off x="4290484" y="2190717"/>
              <a:ext cx="1807632" cy="1843617"/>
            </a:xfrm>
            <a:custGeom>
              <a:avLst/>
              <a:gdLst/>
              <a:ahLst/>
              <a:cxnLst>
                <a:cxn ang="0">
                  <a:pos x="361" y="458"/>
                </a:cxn>
                <a:cxn ang="0">
                  <a:pos x="455" y="364"/>
                </a:cxn>
                <a:cxn ang="0">
                  <a:pos x="455" y="0"/>
                </a:cxn>
                <a:cxn ang="0">
                  <a:pos x="394" y="0"/>
                </a:cxn>
                <a:cxn ang="0">
                  <a:pos x="374" y="92"/>
                </a:cxn>
                <a:cxn ang="0">
                  <a:pos x="303" y="115"/>
                </a:cxn>
                <a:cxn ang="0">
                  <a:pos x="233" y="53"/>
                </a:cxn>
                <a:cxn ang="0">
                  <a:pos x="136" y="123"/>
                </a:cxn>
                <a:cxn ang="0">
                  <a:pos x="175" y="209"/>
                </a:cxn>
                <a:cxn ang="0">
                  <a:pos x="131" y="270"/>
                </a:cxn>
                <a:cxn ang="0">
                  <a:pos x="37" y="260"/>
                </a:cxn>
                <a:cxn ang="0">
                  <a:pos x="0" y="374"/>
                </a:cxn>
                <a:cxn ang="0">
                  <a:pos x="82" y="421"/>
                </a:cxn>
                <a:cxn ang="0">
                  <a:pos x="80" y="464"/>
                </a:cxn>
                <a:cxn ang="0">
                  <a:pos x="361" y="464"/>
                </a:cxn>
                <a:cxn ang="0">
                  <a:pos x="361" y="458"/>
                </a:cxn>
              </a:cxnLst>
              <a:rect l="0" t="0" r="r" b="b"/>
              <a:pathLst>
                <a:path w="455" h="464">
                  <a:moveTo>
                    <a:pt x="361" y="458"/>
                  </a:moveTo>
                  <a:cubicBezTo>
                    <a:pt x="361" y="406"/>
                    <a:pt x="403" y="364"/>
                    <a:pt x="455" y="364"/>
                  </a:cubicBezTo>
                  <a:cubicBezTo>
                    <a:pt x="455" y="0"/>
                    <a:pt x="455" y="0"/>
                    <a:pt x="455" y="0"/>
                  </a:cubicBezTo>
                  <a:cubicBezTo>
                    <a:pt x="394" y="0"/>
                    <a:pt x="394" y="0"/>
                    <a:pt x="394" y="0"/>
                  </a:cubicBezTo>
                  <a:cubicBezTo>
                    <a:pt x="374" y="92"/>
                    <a:pt x="374" y="92"/>
                    <a:pt x="374" y="92"/>
                  </a:cubicBezTo>
                  <a:cubicBezTo>
                    <a:pt x="350" y="98"/>
                    <a:pt x="326" y="105"/>
                    <a:pt x="303" y="115"/>
                  </a:cubicBezTo>
                  <a:cubicBezTo>
                    <a:pt x="233" y="53"/>
                    <a:pt x="233" y="53"/>
                    <a:pt x="233" y="53"/>
                  </a:cubicBezTo>
                  <a:cubicBezTo>
                    <a:pt x="136" y="123"/>
                    <a:pt x="136" y="123"/>
                    <a:pt x="136" y="123"/>
                  </a:cubicBezTo>
                  <a:cubicBezTo>
                    <a:pt x="175" y="209"/>
                    <a:pt x="175" y="209"/>
                    <a:pt x="175" y="209"/>
                  </a:cubicBezTo>
                  <a:cubicBezTo>
                    <a:pt x="158" y="228"/>
                    <a:pt x="144" y="248"/>
                    <a:pt x="131" y="270"/>
                  </a:cubicBezTo>
                  <a:cubicBezTo>
                    <a:pt x="37" y="260"/>
                    <a:pt x="37" y="260"/>
                    <a:pt x="37" y="260"/>
                  </a:cubicBezTo>
                  <a:cubicBezTo>
                    <a:pt x="0" y="374"/>
                    <a:pt x="0" y="374"/>
                    <a:pt x="0" y="374"/>
                  </a:cubicBezTo>
                  <a:cubicBezTo>
                    <a:pt x="82" y="421"/>
                    <a:pt x="82" y="421"/>
                    <a:pt x="82" y="421"/>
                  </a:cubicBezTo>
                  <a:cubicBezTo>
                    <a:pt x="80" y="436"/>
                    <a:pt x="80" y="450"/>
                    <a:pt x="80" y="464"/>
                  </a:cubicBezTo>
                  <a:cubicBezTo>
                    <a:pt x="361" y="464"/>
                    <a:pt x="361" y="464"/>
                    <a:pt x="361" y="464"/>
                  </a:cubicBezTo>
                  <a:cubicBezTo>
                    <a:pt x="361" y="462"/>
                    <a:pt x="361" y="460"/>
                    <a:pt x="361" y="458"/>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04" name="Freeform 8"/>
            <p:cNvSpPr>
              <a:spLocks/>
            </p:cNvSpPr>
            <p:nvPr/>
          </p:nvSpPr>
          <p:spPr bwMode="auto">
            <a:xfrm>
              <a:off x="4294717" y="4034334"/>
              <a:ext cx="1803400" cy="1794933"/>
            </a:xfrm>
            <a:custGeom>
              <a:avLst/>
              <a:gdLst/>
              <a:ahLst/>
              <a:cxnLst>
                <a:cxn ang="0">
                  <a:pos x="360" y="0"/>
                </a:cxn>
                <a:cxn ang="0">
                  <a:pos x="79" y="0"/>
                </a:cxn>
                <a:cxn ang="0">
                  <a:pos x="81" y="32"/>
                </a:cxn>
                <a:cxn ang="0">
                  <a:pos x="0" y="79"/>
                </a:cxn>
                <a:cxn ang="0">
                  <a:pos x="37" y="193"/>
                </a:cxn>
                <a:cxn ang="0">
                  <a:pos x="131" y="183"/>
                </a:cxn>
                <a:cxn ang="0">
                  <a:pos x="174" y="243"/>
                </a:cxn>
                <a:cxn ang="0">
                  <a:pos x="136" y="330"/>
                </a:cxn>
                <a:cxn ang="0">
                  <a:pos x="234" y="400"/>
                </a:cxn>
                <a:cxn ang="0">
                  <a:pos x="304" y="337"/>
                </a:cxn>
                <a:cxn ang="0">
                  <a:pos x="338" y="350"/>
                </a:cxn>
                <a:cxn ang="0">
                  <a:pos x="374" y="360"/>
                </a:cxn>
                <a:cxn ang="0">
                  <a:pos x="394" y="452"/>
                </a:cxn>
                <a:cxn ang="0">
                  <a:pos x="454" y="452"/>
                </a:cxn>
                <a:cxn ang="0">
                  <a:pos x="454" y="87"/>
                </a:cxn>
                <a:cxn ang="0">
                  <a:pos x="360" y="0"/>
                </a:cxn>
              </a:cxnLst>
              <a:rect l="0" t="0" r="r" b="b"/>
              <a:pathLst>
                <a:path w="454" h="452">
                  <a:moveTo>
                    <a:pt x="360" y="0"/>
                  </a:moveTo>
                  <a:cubicBezTo>
                    <a:pt x="79" y="0"/>
                    <a:pt x="79" y="0"/>
                    <a:pt x="79" y="0"/>
                  </a:cubicBezTo>
                  <a:cubicBezTo>
                    <a:pt x="79" y="11"/>
                    <a:pt x="80" y="21"/>
                    <a:pt x="81" y="32"/>
                  </a:cubicBezTo>
                  <a:cubicBezTo>
                    <a:pt x="0" y="79"/>
                    <a:pt x="0" y="79"/>
                    <a:pt x="0" y="79"/>
                  </a:cubicBezTo>
                  <a:cubicBezTo>
                    <a:pt x="37" y="193"/>
                    <a:pt x="37" y="193"/>
                    <a:pt x="37" y="193"/>
                  </a:cubicBezTo>
                  <a:cubicBezTo>
                    <a:pt x="131" y="183"/>
                    <a:pt x="131" y="183"/>
                    <a:pt x="131" y="183"/>
                  </a:cubicBezTo>
                  <a:cubicBezTo>
                    <a:pt x="143" y="205"/>
                    <a:pt x="158" y="225"/>
                    <a:pt x="174" y="243"/>
                  </a:cubicBezTo>
                  <a:cubicBezTo>
                    <a:pt x="136" y="330"/>
                    <a:pt x="136" y="330"/>
                    <a:pt x="136" y="330"/>
                  </a:cubicBezTo>
                  <a:cubicBezTo>
                    <a:pt x="234" y="400"/>
                    <a:pt x="234" y="400"/>
                    <a:pt x="234" y="400"/>
                  </a:cubicBezTo>
                  <a:cubicBezTo>
                    <a:pt x="304" y="337"/>
                    <a:pt x="304" y="337"/>
                    <a:pt x="304" y="337"/>
                  </a:cubicBezTo>
                  <a:cubicBezTo>
                    <a:pt x="315" y="342"/>
                    <a:pt x="327" y="346"/>
                    <a:pt x="338" y="350"/>
                  </a:cubicBezTo>
                  <a:cubicBezTo>
                    <a:pt x="350" y="354"/>
                    <a:pt x="362" y="357"/>
                    <a:pt x="374" y="360"/>
                  </a:cubicBezTo>
                  <a:cubicBezTo>
                    <a:pt x="394" y="452"/>
                    <a:pt x="394" y="452"/>
                    <a:pt x="394" y="452"/>
                  </a:cubicBezTo>
                  <a:cubicBezTo>
                    <a:pt x="454" y="452"/>
                    <a:pt x="454" y="452"/>
                    <a:pt x="454" y="452"/>
                  </a:cubicBezTo>
                  <a:cubicBezTo>
                    <a:pt x="454" y="87"/>
                    <a:pt x="454" y="87"/>
                    <a:pt x="454" y="87"/>
                  </a:cubicBezTo>
                  <a:cubicBezTo>
                    <a:pt x="404" y="87"/>
                    <a:pt x="364" y="49"/>
                    <a:pt x="360" y="0"/>
                  </a:cubicBez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03" name="Freeform 7"/>
            <p:cNvSpPr>
              <a:spLocks/>
            </p:cNvSpPr>
            <p:nvPr/>
          </p:nvSpPr>
          <p:spPr bwMode="auto">
            <a:xfrm>
              <a:off x="6098117" y="4034334"/>
              <a:ext cx="1803400" cy="1794933"/>
            </a:xfrm>
            <a:custGeom>
              <a:avLst/>
              <a:gdLst/>
              <a:ahLst/>
              <a:cxnLst>
                <a:cxn ang="0">
                  <a:pos x="374" y="0"/>
                </a:cxn>
                <a:cxn ang="0">
                  <a:pos x="93" y="0"/>
                </a:cxn>
                <a:cxn ang="0">
                  <a:pos x="0" y="87"/>
                </a:cxn>
                <a:cxn ang="0">
                  <a:pos x="0" y="452"/>
                </a:cxn>
                <a:cxn ang="0">
                  <a:pos x="60" y="452"/>
                </a:cxn>
                <a:cxn ang="0">
                  <a:pos x="80" y="359"/>
                </a:cxn>
                <a:cxn ang="0">
                  <a:pos x="151" y="336"/>
                </a:cxn>
                <a:cxn ang="0">
                  <a:pos x="221" y="399"/>
                </a:cxn>
                <a:cxn ang="0">
                  <a:pos x="318" y="328"/>
                </a:cxn>
                <a:cxn ang="0">
                  <a:pos x="279" y="242"/>
                </a:cxn>
                <a:cxn ang="0">
                  <a:pos x="323" y="182"/>
                </a:cxn>
                <a:cxn ang="0">
                  <a:pos x="417" y="192"/>
                </a:cxn>
                <a:cxn ang="0">
                  <a:pos x="454" y="77"/>
                </a:cxn>
                <a:cxn ang="0">
                  <a:pos x="372" y="30"/>
                </a:cxn>
                <a:cxn ang="0">
                  <a:pos x="374" y="0"/>
                </a:cxn>
              </a:cxnLst>
              <a:rect l="0" t="0" r="r" b="b"/>
              <a:pathLst>
                <a:path w="454" h="452">
                  <a:moveTo>
                    <a:pt x="374" y="0"/>
                  </a:moveTo>
                  <a:cubicBezTo>
                    <a:pt x="93" y="0"/>
                    <a:pt x="93" y="0"/>
                    <a:pt x="93" y="0"/>
                  </a:cubicBezTo>
                  <a:cubicBezTo>
                    <a:pt x="89" y="49"/>
                    <a:pt x="49" y="87"/>
                    <a:pt x="0" y="87"/>
                  </a:cubicBezTo>
                  <a:cubicBezTo>
                    <a:pt x="0" y="452"/>
                    <a:pt x="0" y="452"/>
                    <a:pt x="0" y="452"/>
                  </a:cubicBezTo>
                  <a:cubicBezTo>
                    <a:pt x="60" y="452"/>
                    <a:pt x="60" y="452"/>
                    <a:pt x="60" y="452"/>
                  </a:cubicBezTo>
                  <a:cubicBezTo>
                    <a:pt x="80" y="359"/>
                    <a:pt x="80" y="359"/>
                    <a:pt x="80" y="359"/>
                  </a:cubicBezTo>
                  <a:cubicBezTo>
                    <a:pt x="104" y="354"/>
                    <a:pt x="128" y="346"/>
                    <a:pt x="151" y="336"/>
                  </a:cubicBezTo>
                  <a:cubicBezTo>
                    <a:pt x="221" y="399"/>
                    <a:pt x="221" y="399"/>
                    <a:pt x="221" y="399"/>
                  </a:cubicBezTo>
                  <a:cubicBezTo>
                    <a:pt x="318" y="328"/>
                    <a:pt x="318" y="328"/>
                    <a:pt x="318" y="328"/>
                  </a:cubicBezTo>
                  <a:cubicBezTo>
                    <a:pt x="279" y="242"/>
                    <a:pt x="279" y="242"/>
                    <a:pt x="279" y="242"/>
                  </a:cubicBezTo>
                  <a:cubicBezTo>
                    <a:pt x="296" y="224"/>
                    <a:pt x="310" y="204"/>
                    <a:pt x="323" y="182"/>
                  </a:cubicBezTo>
                  <a:cubicBezTo>
                    <a:pt x="417" y="192"/>
                    <a:pt x="417" y="192"/>
                    <a:pt x="417" y="192"/>
                  </a:cubicBezTo>
                  <a:cubicBezTo>
                    <a:pt x="454" y="77"/>
                    <a:pt x="454" y="77"/>
                    <a:pt x="454" y="77"/>
                  </a:cubicBezTo>
                  <a:cubicBezTo>
                    <a:pt x="372" y="30"/>
                    <a:pt x="372" y="30"/>
                    <a:pt x="372" y="30"/>
                  </a:cubicBezTo>
                  <a:cubicBezTo>
                    <a:pt x="373" y="20"/>
                    <a:pt x="374" y="10"/>
                    <a:pt x="374" y="0"/>
                  </a:cubicBez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02" name="Freeform 6"/>
            <p:cNvSpPr>
              <a:spLocks/>
            </p:cNvSpPr>
            <p:nvPr/>
          </p:nvSpPr>
          <p:spPr bwMode="auto">
            <a:xfrm>
              <a:off x="6098118" y="2190717"/>
              <a:ext cx="1799167" cy="1843617"/>
            </a:xfrm>
            <a:custGeom>
              <a:avLst/>
              <a:gdLst/>
              <a:ahLst/>
              <a:cxnLst>
                <a:cxn ang="0">
                  <a:pos x="93" y="458"/>
                </a:cxn>
                <a:cxn ang="0">
                  <a:pos x="93" y="464"/>
                </a:cxn>
                <a:cxn ang="0">
                  <a:pos x="374" y="464"/>
                </a:cxn>
                <a:cxn ang="0">
                  <a:pos x="372" y="420"/>
                </a:cxn>
                <a:cxn ang="0">
                  <a:pos x="453" y="373"/>
                </a:cxn>
                <a:cxn ang="0">
                  <a:pos x="416" y="259"/>
                </a:cxn>
                <a:cxn ang="0">
                  <a:pos x="322" y="268"/>
                </a:cxn>
                <a:cxn ang="0">
                  <a:pos x="279" y="208"/>
                </a:cxn>
                <a:cxn ang="0">
                  <a:pos x="317" y="122"/>
                </a:cxn>
                <a:cxn ang="0">
                  <a:pos x="219" y="52"/>
                </a:cxn>
                <a:cxn ang="0">
                  <a:pos x="149" y="115"/>
                </a:cxn>
                <a:cxn ang="0">
                  <a:pos x="114" y="102"/>
                </a:cxn>
                <a:cxn ang="0">
                  <a:pos x="79" y="92"/>
                </a:cxn>
                <a:cxn ang="0">
                  <a:pos x="59" y="0"/>
                </a:cxn>
                <a:cxn ang="0">
                  <a:pos x="0" y="0"/>
                </a:cxn>
                <a:cxn ang="0">
                  <a:pos x="0" y="364"/>
                </a:cxn>
                <a:cxn ang="0">
                  <a:pos x="93" y="458"/>
                </a:cxn>
              </a:cxnLst>
              <a:rect l="0" t="0" r="r" b="b"/>
              <a:pathLst>
                <a:path w="453" h="464">
                  <a:moveTo>
                    <a:pt x="93" y="458"/>
                  </a:moveTo>
                  <a:cubicBezTo>
                    <a:pt x="93" y="460"/>
                    <a:pt x="93" y="462"/>
                    <a:pt x="93" y="464"/>
                  </a:cubicBezTo>
                  <a:cubicBezTo>
                    <a:pt x="374" y="464"/>
                    <a:pt x="374" y="464"/>
                    <a:pt x="374" y="464"/>
                  </a:cubicBezTo>
                  <a:cubicBezTo>
                    <a:pt x="374" y="450"/>
                    <a:pt x="374" y="435"/>
                    <a:pt x="372" y="420"/>
                  </a:cubicBezTo>
                  <a:cubicBezTo>
                    <a:pt x="453" y="373"/>
                    <a:pt x="453" y="373"/>
                    <a:pt x="453" y="373"/>
                  </a:cubicBezTo>
                  <a:cubicBezTo>
                    <a:pt x="416" y="259"/>
                    <a:pt x="416" y="259"/>
                    <a:pt x="416" y="259"/>
                  </a:cubicBezTo>
                  <a:cubicBezTo>
                    <a:pt x="322" y="268"/>
                    <a:pt x="322" y="268"/>
                    <a:pt x="322" y="268"/>
                  </a:cubicBezTo>
                  <a:cubicBezTo>
                    <a:pt x="310" y="247"/>
                    <a:pt x="295" y="227"/>
                    <a:pt x="279" y="208"/>
                  </a:cubicBezTo>
                  <a:cubicBezTo>
                    <a:pt x="317" y="122"/>
                    <a:pt x="317" y="122"/>
                    <a:pt x="317" y="122"/>
                  </a:cubicBezTo>
                  <a:cubicBezTo>
                    <a:pt x="219" y="52"/>
                    <a:pt x="219" y="52"/>
                    <a:pt x="219" y="52"/>
                  </a:cubicBezTo>
                  <a:cubicBezTo>
                    <a:pt x="149" y="115"/>
                    <a:pt x="149" y="115"/>
                    <a:pt x="149" y="115"/>
                  </a:cubicBezTo>
                  <a:cubicBezTo>
                    <a:pt x="138" y="110"/>
                    <a:pt x="126" y="106"/>
                    <a:pt x="114" y="102"/>
                  </a:cubicBezTo>
                  <a:cubicBezTo>
                    <a:pt x="103" y="98"/>
                    <a:pt x="91" y="95"/>
                    <a:pt x="79" y="92"/>
                  </a:cubicBezTo>
                  <a:cubicBezTo>
                    <a:pt x="59" y="0"/>
                    <a:pt x="59" y="0"/>
                    <a:pt x="59" y="0"/>
                  </a:cubicBezTo>
                  <a:cubicBezTo>
                    <a:pt x="0" y="0"/>
                    <a:pt x="0" y="0"/>
                    <a:pt x="0" y="0"/>
                  </a:cubicBezTo>
                  <a:cubicBezTo>
                    <a:pt x="0" y="364"/>
                    <a:pt x="0" y="364"/>
                    <a:pt x="0" y="364"/>
                  </a:cubicBezTo>
                  <a:cubicBezTo>
                    <a:pt x="51" y="364"/>
                    <a:pt x="93" y="406"/>
                    <a:pt x="93" y="458"/>
                  </a:cubicBez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Oval 23"/>
            <p:cNvSpPr/>
            <p:nvPr/>
          </p:nvSpPr>
          <p:spPr>
            <a:xfrm rot="2515265">
              <a:off x="5769262" y="2815404"/>
              <a:ext cx="2118466" cy="95726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400" dirty="0" smtClean="0">
                  <a:solidFill>
                    <a:schemeClr val="bg1"/>
                  </a:solidFill>
                  <a:latin typeface="Impact" panose="020B0806030902050204" pitchFamily="34" charset="0"/>
                </a:rPr>
                <a:t>Sustainability</a:t>
              </a:r>
              <a:endParaRPr lang="id-ID" sz="1400" dirty="0">
                <a:solidFill>
                  <a:schemeClr val="bg1"/>
                </a:solidFill>
                <a:latin typeface="Impact" panose="020B0806030902050204" pitchFamily="34" charset="0"/>
              </a:endParaRPr>
            </a:p>
          </p:txBody>
        </p:sp>
        <p:sp>
          <p:nvSpPr>
            <p:cNvPr id="25" name="Oval 24"/>
            <p:cNvSpPr/>
            <p:nvPr/>
          </p:nvSpPr>
          <p:spPr>
            <a:xfrm rot="19205027">
              <a:off x="4419843" y="2815404"/>
              <a:ext cx="1774610" cy="95726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400" dirty="0" smtClean="0">
                  <a:solidFill>
                    <a:schemeClr val="bg1"/>
                  </a:solidFill>
                  <a:latin typeface="Impact" panose="020B0806030902050204" pitchFamily="34" charset="0"/>
                </a:rPr>
                <a:t>Connectivity</a:t>
              </a:r>
              <a:endParaRPr lang="id-ID" sz="1400" dirty="0">
                <a:solidFill>
                  <a:schemeClr val="bg1"/>
                </a:solidFill>
                <a:latin typeface="Impact" panose="020B0806030902050204" pitchFamily="34" charset="0"/>
              </a:endParaRPr>
            </a:p>
          </p:txBody>
        </p:sp>
        <p:sp>
          <p:nvSpPr>
            <p:cNvPr id="9" name="Oval 8"/>
            <p:cNvSpPr/>
            <p:nvPr/>
          </p:nvSpPr>
          <p:spPr>
            <a:xfrm>
              <a:off x="5548378" y="3457055"/>
              <a:ext cx="1097280" cy="109728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6" name="Group 45"/>
          <p:cNvGrpSpPr/>
          <p:nvPr/>
        </p:nvGrpSpPr>
        <p:grpSpPr>
          <a:xfrm flipH="1">
            <a:off x="304799" y="1981285"/>
            <a:ext cx="2824671" cy="913986"/>
            <a:chOff x="5113225" y="4543148"/>
            <a:chExt cx="3766224" cy="1218648"/>
          </a:xfrm>
        </p:grpSpPr>
        <p:sp>
          <p:nvSpPr>
            <p:cNvPr id="47" name="AutoShape 3"/>
            <p:cNvSpPr>
              <a:spLocks/>
            </p:cNvSpPr>
            <p:nvPr/>
          </p:nvSpPr>
          <p:spPr bwMode="auto">
            <a:xfrm>
              <a:off x="5113225" y="4963408"/>
              <a:ext cx="3669672" cy="7983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0" tIns="0" rIns="0" bIns="0"/>
            <a:lstStyle/>
            <a:p>
              <a:pPr>
                <a:buClr>
                  <a:schemeClr val="folHlink"/>
                </a:buClr>
              </a:pPr>
              <a:r>
                <a:rPr lang="en-US" sz="1100" dirty="0">
                  <a:latin typeface="Candara" pitchFamily="34" charset="0"/>
                </a:rPr>
                <a:t>Water moves through living and nonliving systems and binds them together in a complex web of life.</a:t>
              </a:r>
            </a:p>
          </p:txBody>
        </p:sp>
        <p:sp>
          <p:nvSpPr>
            <p:cNvPr id="48" name="TextBox 47"/>
            <p:cNvSpPr txBox="1"/>
            <p:nvPr/>
          </p:nvSpPr>
          <p:spPr>
            <a:xfrm>
              <a:off x="6472638" y="4543148"/>
              <a:ext cx="2406811" cy="410369"/>
            </a:xfrm>
            <a:prstGeom prst="rect">
              <a:avLst/>
            </a:prstGeom>
            <a:noFill/>
          </p:spPr>
          <p:txBody>
            <a:bodyPr wrap="none" rtlCol="0">
              <a:spAutoFit/>
            </a:bodyPr>
            <a:lstStyle/>
            <a:p>
              <a:r>
                <a:rPr lang="en-US" sz="1400" dirty="0" smtClean="0">
                  <a:latin typeface="+mj-lt"/>
                </a:rPr>
                <a:t>Water Connects Us All</a:t>
              </a:r>
              <a:endParaRPr lang="en-US" sz="1400" dirty="0">
                <a:latin typeface="+mj-lt"/>
              </a:endParaRPr>
            </a:p>
          </p:txBody>
        </p:sp>
      </p:grpSp>
      <p:grpSp>
        <p:nvGrpSpPr>
          <p:cNvPr id="60" name="Group 59"/>
          <p:cNvGrpSpPr/>
          <p:nvPr/>
        </p:nvGrpSpPr>
        <p:grpSpPr>
          <a:xfrm>
            <a:off x="6514400" y="1973533"/>
            <a:ext cx="2273828" cy="906568"/>
            <a:chOff x="5115629" y="4577181"/>
            <a:chExt cx="3031771" cy="1208757"/>
          </a:xfrm>
        </p:grpSpPr>
        <p:sp>
          <p:nvSpPr>
            <p:cNvPr id="69" name="AutoShape 3"/>
            <p:cNvSpPr>
              <a:spLocks/>
            </p:cNvSpPr>
            <p:nvPr/>
          </p:nvSpPr>
          <p:spPr bwMode="auto">
            <a:xfrm>
              <a:off x="5246842" y="4987550"/>
              <a:ext cx="2811118" cy="7983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0" tIns="0" rIns="0" bIns="0"/>
            <a:lstStyle/>
            <a:p>
              <a:pPr>
                <a:spcBef>
                  <a:spcPct val="20000"/>
                </a:spcBef>
                <a:buClr>
                  <a:schemeClr val="accent1"/>
                </a:buClr>
                <a:buSzPct val="100000"/>
              </a:pPr>
              <a:r>
                <a:rPr lang="en-US" sz="1100" dirty="0">
                  <a:latin typeface="Candara" pitchFamily="34" charset="0"/>
                </a:rPr>
                <a:t>Water resources management is crucial for providing tomorrow’s children with social and economic stability in a healthy and sustainable environment.</a:t>
              </a:r>
              <a:endParaRPr lang="en-US" sz="1100" dirty="0"/>
            </a:p>
          </p:txBody>
        </p:sp>
        <p:sp>
          <p:nvSpPr>
            <p:cNvPr id="70" name="TextBox 69"/>
            <p:cNvSpPr txBox="1"/>
            <p:nvPr/>
          </p:nvSpPr>
          <p:spPr>
            <a:xfrm>
              <a:off x="5115629" y="4577181"/>
              <a:ext cx="3031771" cy="410369"/>
            </a:xfrm>
            <a:prstGeom prst="rect">
              <a:avLst/>
            </a:prstGeom>
            <a:noFill/>
          </p:spPr>
          <p:txBody>
            <a:bodyPr wrap="none" rtlCol="0">
              <a:spAutoFit/>
            </a:bodyPr>
            <a:lstStyle/>
            <a:p>
              <a:r>
                <a:rPr lang="en-US" sz="1400" dirty="0" smtClean="0">
                  <a:latin typeface="+mj-lt"/>
                </a:rPr>
                <a:t>Managing Water Sustainably</a:t>
              </a:r>
              <a:endParaRPr lang="en-US" sz="1400" dirty="0">
                <a:latin typeface="+mj-lt"/>
              </a:endParaRPr>
            </a:p>
          </p:txBody>
        </p:sp>
      </p:grpSp>
      <p:sp>
        <p:nvSpPr>
          <p:cNvPr id="2" name="Title 1"/>
          <p:cNvSpPr>
            <a:spLocks noGrp="1"/>
          </p:cNvSpPr>
          <p:nvPr>
            <p:ph type="title"/>
          </p:nvPr>
        </p:nvSpPr>
        <p:spPr/>
        <p:txBody>
          <a:bodyPr/>
          <a:lstStyle/>
          <a:p>
            <a:pPr algn="l"/>
            <a:r>
              <a:rPr lang="en-US" dirty="0" smtClean="0">
                <a:latin typeface="Raleway ExtraBold"/>
              </a:rPr>
              <a:t>Core Beliefs</a:t>
            </a:r>
            <a:endParaRPr lang="en-US" dirty="0">
              <a:latin typeface="Raleway ExtraBold"/>
            </a:endParaRPr>
          </a:p>
        </p:txBody>
      </p:sp>
      <p:sp>
        <p:nvSpPr>
          <p:cNvPr id="28" name="Oval 27"/>
          <p:cNvSpPr/>
          <p:nvPr/>
        </p:nvSpPr>
        <p:spPr>
          <a:xfrm rot="2220998">
            <a:off x="3276600" y="4000989"/>
            <a:ext cx="1539047" cy="81274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400" dirty="0" smtClean="0">
                <a:solidFill>
                  <a:schemeClr val="bg1"/>
                </a:solidFill>
                <a:latin typeface="Impact" panose="020B0806030902050204" pitchFamily="34" charset="0"/>
              </a:rPr>
              <a:t>Water for All</a:t>
            </a:r>
            <a:endParaRPr lang="id-ID" sz="1400" dirty="0">
              <a:solidFill>
                <a:schemeClr val="bg1"/>
              </a:solidFill>
              <a:latin typeface="Impact" panose="020B0806030902050204" pitchFamily="34" charset="0"/>
            </a:endParaRPr>
          </a:p>
        </p:txBody>
      </p:sp>
      <p:sp>
        <p:nvSpPr>
          <p:cNvPr id="29" name="Oval 28"/>
          <p:cNvSpPr/>
          <p:nvPr/>
        </p:nvSpPr>
        <p:spPr>
          <a:xfrm rot="19286744">
            <a:off x="4421669" y="3956097"/>
            <a:ext cx="1725286" cy="81274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400" dirty="0" smtClean="0">
                <a:solidFill>
                  <a:schemeClr val="bg1"/>
                </a:solidFill>
                <a:latin typeface="Impact" panose="020B0806030902050204" pitchFamily="34" charset="0"/>
              </a:rPr>
              <a:t>Responsibility</a:t>
            </a:r>
            <a:endParaRPr lang="id-ID" sz="1400" dirty="0">
              <a:solidFill>
                <a:schemeClr val="bg1"/>
              </a:solidFill>
              <a:latin typeface="Impact" panose="020B0806030902050204" pitchFamily="34" charset="0"/>
            </a:endParaRPr>
          </a:p>
        </p:txBody>
      </p:sp>
      <p:sp>
        <p:nvSpPr>
          <p:cNvPr id="30" name="TextBox 29"/>
          <p:cNvSpPr txBox="1"/>
          <p:nvPr/>
        </p:nvSpPr>
        <p:spPr>
          <a:xfrm>
            <a:off x="6415990" y="4347118"/>
            <a:ext cx="1864421" cy="307777"/>
          </a:xfrm>
          <a:prstGeom prst="rect">
            <a:avLst/>
          </a:prstGeom>
          <a:noFill/>
        </p:spPr>
        <p:txBody>
          <a:bodyPr wrap="none" rtlCol="0">
            <a:spAutoFit/>
          </a:bodyPr>
          <a:lstStyle/>
          <a:p>
            <a:r>
              <a:rPr lang="en-US" sz="1400" dirty="0" smtClean="0">
                <a:latin typeface="+mj-lt"/>
              </a:rPr>
              <a:t>Personal Responsibility</a:t>
            </a:r>
            <a:endParaRPr lang="en-US" sz="1400" dirty="0">
              <a:latin typeface="+mj-lt"/>
            </a:endParaRPr>
          </a:p>
        </p:txBody>
      </p:sp>
      <p:sp>
        <p:nvSpPr>
          <p:cNvPr id="31" name="AutoShape 3"/>
          <p:cNvSpPr>
            <a:spLocks/>
          </p:cNvSpPr>
          <p:nvPr/>
        </p:nvSpPr>
        <p:spPr bwMode="auto">
          <a:xfrm>
            <a:off x="6514400" y="4663884"/>
            <a:ext cx="2108338" cy="59879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0" tIns="0" rIns="0" bIns="0"/>
          <a:lstStyle/>
          <a:p>
            <a:pPr>
              <a:spcBef>
                <a:spcPct val="20000"/>
              </a:spcBef>
              <a:buClr>
                <a:schemeClr val="accent1"/>
              </a:buClr>
              <a:buSzPct val="100000"/>
            </a:pPr>
            <a:r>
              <a:rPr lang="en-US" sz="1100" dirty="0">
                <a:latin typeface="Candara" pitchFamily="34" charset="0"/>
              </a:rPr>
              <a:t>Awareness of and respect for water resources can encourage a personal, lifelong commitment of responsibility and positive community participation.</a:t>
            </a:r>
            <a:endParaRPr lang="en-US" sz="1100" dirty="0"/>
          </a:p>
        </p:txBody>
      </p:sp>
      <p:sp>
        <p:nvSpPr>
          <p:cNvPr id="32" name="AutoShape 3"/>
          <p:cNvSpPr>
            <a:spLocks/>
          </p:cNvSpPr>
          <p:nvPr/>
        </p:nvSpPr>
        <p:spPr bwMode="auto">
          <a:xfrm>
            <a:off x="453601" y="4663884"/>
            <a:ext cx="2108338" cy="59879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0" tIns="0" rIns="0" bIns="0"/>
          <a:lstStyle/>
          <a:p>
            <a:pPr>
              <a:spcBef>
                <a:spcPct val="20000"/>
              </a:spcBef>
              <a:buClr>
                <a:schemeClr val="accent1"/>
              </a:buClr>
              <a:buSzPct val="100000"/>
            </a:pPr>
            <a:r>
              <a:rPr lang="en-US" sz="1100" dirty="0">
                <a:latin typeface="Candara" pitchFamily="34" charset="0"/>
              </a:rPr>
              <a:t>Water of sufficient quality and quantity is vital for all water users (energy producers, farmers and ranchers, fish and wildlife, manufacturers, recreationists, rural and urban dwellers).</a:t>
            </a:r>
          </a:p>
        </p:txBody>
      </p:sp>
      <p:sp>
        <p:nvSpPr>
          <p:cNvPr id="33" name="TextBox 32"/>
          <p:cNvSpPr txBox="1"/>
          <p:nvPr/>
        </p:nvSpPr>
        <p:spPr>
          <a:xfrm>
            <a:off x="362127" y="4345642"/>
            <a:ext cx="2046522" cy="307777"/>
          </a:xfrm>
          <a:prstGeom prst="rect">
            <a:avLst/>
          </a:prstGeom>
          <a:noFill/>
        </p:spPr>
        <p:txBody>
          <a:bodyPr wrap="none" rtlCol="0">
            <a:spAutoFit/>
          </a:bodyPr>
          <a:lstStyle/>
          <a:p>
            <a:r>
              <a:rPr lang="en-US" sz="1400" dirty="0" smtClean="0">
                <a:latin typeface="+mj-lt"/>
              </a:rPr>
              <a:t>Water for All Water Users</a:t>
            </a:r>
            <a:endParaRPr lang="en-US" sz="1400" dirty="0">
              <a:latin typeface="+mj-lt"/>
            </a:endParaRPr>
          </a:p>
        </p:txBody>
      </p:sp>
      <p:sp>
        <p:nvSpPr>
          <p:cNvPr id="34" name="TextBox 33"/>
          <p:cNvSpPr txBox="1"/>
          <p:nvPr/>
        </p:nvSpPr>
        <p:spPr>
          <a:xfrm>
            <a:off x="376865" y="891274"/>
            <a:ext cx="8042858" cy="338554"/>
          </a:xfrm>
          <a:prstGeom prst="rect">
            <a:avLst/>
          </a:prstGeom>
          <a:noFill/>
        </p:spPr>
        <p:txBody>
          <a:bodyPr wrap="square" rtlCol="0">
            <a:spAutoFit/>
          </a:bodyPr>
          <a:lstStyle/>
          <a:p>
            <a:r>
              <a:rPr lang="en-US" sz="1600" b="1" dirty="0" smtClean="0">
                <a:solidFill>
                  <a:schemeClr val="accent2"/>
                </a:solidFill>
                <a:latin typeface="Century Gothic" panose="020B0502020202020204" pitchFamily="34" charset="0"/>
                <a:ea typeface="Roboto" pitchFamily="2" charset="0"/>
              </a:rPr>
              <a:t>Project WET operates under a system of core beliefs</a:t>
            </a:r>
            <a:endParaRPr lang="id-ID" sz="1600" b="1" dirty="0">
              <a:solidFill>
                <a:schemeClr val="accent2"/>
              </a:solidFill>
              <a:latin typeface="Century Gothic" panose="020B0502020202020204" pitchFamily="34" charset="0"/>
              <a:ea typeface="Roboto" pitchFamily="2" charset="0"/>
            </a:endParaRPr>
          </a:p>
        </p:txBody>
      </p:sp>
    </p:spTree>
    <p:extLst>
      <p:ext uri="{BB962C8B-B14F-4D97-AF65-F5344CB8AC3E}">
        <p14:creationId xmlns:p14="http://schemas.microsoft.com/office/powerpoint/2010/main" val="1826279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The Project WET Foundation</a:t>
            </a:r>
            <a:endParaRPr lang="en-US" dirty="0"/>
          </a:p>
        </p:txBody>
      </p:sp>
      <p:pic>
        <p:nvPicPr>
          <p:cNvPr id="50" name="Picture 49"/>
          <p:cNvPicPr>
            <a:picLocks noChangeAspect="1"/>
          </p:cNvPicPr>
          <p:nvPr/>
        </p:nvPicPr>
        <p:blipFill>
          <a:blip r:embed="rId3" cstate="print">
            <a:extLst>
              <a:ext uri="{BEBA8EAE-BF5A-486C-A8C5-ECC9F3942E4B}">
                <a14:imgProps xmlns:a14="http://schemas.microsoft.com/office/drawing/2010/main">
                  <a14:imgLayer r:embed="rId4">
                    <a14:imgEffect>
                      <a14:sharpenSoften amount="-64000"/>
                    </a14:imgEffect>
                    <a14:imgEffect>
                      <a14:brightnessContrast bright="11000" contrast="40000"/>
                    </a14:imgEffect>
                  </a14:imgLayer>
                </a14:imgProps>
              </a:ext>
              <a:ext uri="{28A0092B-C50C-407E-A947-70E740481C1C}">
                <a14:useLocalDpi xmlns:a14="http://schemas.microsoft.com/office/drawing/2010/main" val="0"/>
              </a:ext>
            </a:extLst>
          </a:blip>
          <a:stretch>
            <a:fillRect/>
          </a:stretch>
        </p:blipFill>
        <p:spPr>
          <a:xfrm>
            <a:off x="838200" y="1636588"/>
            <a:ext cx="7224688" cy="3711085"/>
          </a:xfrm>
          <a:prstGeom prst="rect">
            <a:avLst/>
          </a:prstGeom>
        </p:spPr>
      </p:pic>
      <p:sp>
        <p:nvSpPr>
          <p:cNvPr id="52" name="Rectangle 51"/>
          <p:cNvSpPr/>
          <p:nvPr/>
        </p:nvSpPr>
        <p:spPr>
          <a:xfrm>
            <a:off x="762000" y="1828800"/>
            <a:ext cx="3048000" cy="3924151"/>
          </a:xfrm>
          <a:prstGeom prst="rect">
            <a:avLst/>
          </a:prstGeom>
        </p:spPr>
        <p:txBody>
          <a:bodyPr wrap="square">
            <a:spAutoFit/>
          </a:bodyPr>
          <a:lstStyle/>
          <a:p>
            <a:r>
              <a:rPr lang="en-US" sz="2400" dirty="0" smtClean="0">
                <a:solidFill>
                  <a:srgbClr val="00B050"/>
                </a:solidFill>
                <a:latin typeface="FontAwesome"/>
              </a:rPr>
              <a:t> </a:t>
            </a:r>
            <a:r>
              <a:rPr lang="en-US" sz="2400" b="1" dirty="0" smtClean="0">
                <a:solidFill>
                  <a:schemeClr val="tx2">
                    <a:lumMod val="60000"/>
                    <a:lumOff val="40000"/>
                  </a:schemeClr>
                </a:solidFill>
              </a:rPr>
              <a:t>Project </a:t>
            </a:r>
            <a:r>
              <a:rPr lang="en-US" sz="2400" b="1" dirty="0">
                <a:solidFill>
                  <a:schemeClr val="tx2">
                    <a:lumMod val="60000"/>
                    <a:lumOff val="40000"/>
                  </a:schemeClr>
                </a:solidFill>
              </a:rPr>
              <a:t>WET USA</a:t>
            </a:r>
          </a:p>
          <a:p>
            <a:r>
              <a:rPr lang="en-US" dirty="0" smtClean="0">
                <a:solidFill>
                  <a:srgbClr val="00B050"/>
                </a:solidFill>
                <a:latin typeface="FontAwesome"/>
              </a:rPr>
              <a:t> </a:t>
            </a:r>
            <a:r>
              <a:rPr lang="en-US" dirty="0" smtClean="0"/>
              <a:t>Canada</a:t>
            </a:r>
            <a:endParaRPr lang="en-US" dirty="0"/>
          </a:p>
          <a:p>
            <a:r>
              <a:rPr lang="en-US" dirty="0">
                <a:solidFill>
                  <a:srgbClr val="00B050"/>
                </a:solidFill>
                <a:latin typeface="FontAwesome"/>
              </a:rPr>
              <a:t> </a:t>
            </a:r>
            <a:r>
              <a:rPr lang="en-US" dirty="0" smtClean="0"/>
              <a:t>Mexico</a:t>
            </a:r>
            <a:endParaRPr lang="en-US" dirty="0"/>
          </a:p>
          <a:p>
            <a:r>
              <a:rPr lang="en-US" dirty="0">
                <a:solidFill>
                  <a:srgbClr val="00B050"/>
                </a:solidFill>
                <a:latin typeface="FontAwesome"/>
              </a:rPr>
              <a:t> </a:t>
            </a:r>
            <a:r>
              <a:rPr lang="en-US" dirty="0" smtClean="0"/>
              <a:t>Philippines</a:t>
            </a:r>
            <a:endParaRPr lang="en-US" dirty="0"/>
          </a:p>
          <a:p>
            <a:r>
              <a:rPr lang="en-US" dirty="0">
                <a:solidFill>
                  <a:srgbClr val="00B050"/>
                </a:solidFill>
                <a:latin typeface="FontAwesome"/>
              </a:rPr>
              <a:t> </a:t>
            </a:r>
            <a:r>
              <a:rPr lang="en-US" dirty="0" smtClean="0"/>
              <a:t>Japan</a:t>
            </a:r>
            <a:endParaRPr lang="en-US" dirty="0"/>
          </a:p>
          <a:p>
            <a:r>
              <a:rPr lang="en-US" dirty="0">
                <a:solidFill>
                  <a:srgbClr val="00B050"/>
                </a:solidFill>
                <a:latin typeface="FontAwesome"/>
              </a:rPr>
              <a:t> </a:t>
            </a:r>
            <a:r>
              <a:rPr lang="en-US" dirty="0" smtClean="0"/>
              <a:t>US </a:t>
            </a:r>
            <a:r>
              <a:rPr lang="en-US" dirty="0"/>
              <a:t>Peace Corps</a:t>
            </a:r>
          </a:p>
          <a:p>
            <a:r>
              <a:rPr lang="en-US" dirty="0">
                <a:solidFill>
                  <a:srgbClr val="00B050"/>
                </a:solidFill>
                <a:latin typeface="FontAwesome"/>
              </a:rPr>
              <a:t> </a:t>
            </a:r>
            <a:r>
              <a:rPr lang="en-US" dirty="0" smtClean="0"/>
              <a:t>American </a:t>
            </a:r>
            <a:r>
              <a:rPr lang="en-US" dirty="0"/>
              <a:t>Samoa </a:t>
            </a:r>
          </a:p>
          <a:p>
            <a:r>
              <a:rPr lang="en-US" dirty="0">
                <a:solidFill>
                  <a:srgbClr val="00B050"/>
                </a:solidFill>
                <a:latin typeface="FontAwesome"/>
              </a:rPr>
              <a:t> </a:t>
            </a:r>
            <a:r>
              <a:rPr lang="en-US" dirty="0" smtClean="0"/>
              <a:t>Argentina</a:t>
            </a:r>
            <a:endParaRPr lang="en-US" dirty="0"/>
          </a:p>
          <a:p>
            <a:r>
              <a:rPr lang="en-US" dirty="0">
                <a:solidFill>
                  <a:srgbClr val="00B050"/>
                </a:solidFill>
                <a:latin typeface="FontAwesome"/>
              </a:rPr>
              <a:t> </a:t>
            </a:r>
            <a:r>
              <a:rPr lang="en-US" dirty="0" smtClean="0"/>
              <a:t>Cameroon </a:t>
            </a:r>
            <a:endParaRPr lang="en-US" dirty="0"/>
          </a:p>
          <a:p>
            <a:r>
              <a:rPr lang="en-US" dirty="0">
                <a:solidFill>
                  <a:srgbClr val="00B050"/>
                </a:solidFill>
                <a:latin typeface="FontAwesome"/>
              </a:rPr>
              <a:t> </a:t>
            </a:r>
            <a:r>
              <a:rPr lang="en-US" dirty="0" smtClean="0"/>
              <a:t>France</a:t>
            </a:r>
            <a:endParaRPr lang="en-US" dirty="0"/>
          </a:p>
          <a:p>
            <a:r>
              <a:rPr lang="en-US" dirty="0">
                <a:solidFill>
                  <a:srgbClr val="00B050"/>
                </a:solidFill>
                <a:latin typeface="FontAwesome"/>
              </a:rPr>
              <a:t> </a:t>
            </a:r>
            <a:r>
              <a:rPr lang="en-US" dirty="0" smtClean="0"/>
              <a:t>Italy</a:t>
            </a:r>
            <a:endParaRPr lang="en-US" dirty="0"/>
          </a:p>
          <a:p>
            <a:r>
              <a:rPr lang="en-US" dirty="0">
                <a:solidFill>
                  <a:srgbClr val="00B050"/>
                </a:solidFill>
                <a:latin typeface="FontAwesome"/>
              </a:rPr>
              <a:t> </a:t>
            </a:r>
            <a:r>
              <a:rPr lang="en-US" dirty="0" smtClean="0"/>
              <a:t>Argentina</a:t>
            </a:r>
            <a:endParaRPr lang="en-US" dirty="0"/>
          </a:p>
          <a:p>
            <a:pPr lvl="0">
              <a:lnSpc>
                <a:spcPct val="150000"/>
              </a:lnSpc>
            </a:pPr>
            <a:endParaRPr lang="en-US" dirty="0">
              <a:solidFill>
                <a:srgbClr val="00B050"/>
              </a:solidFill>
            </a:endParaRPr>
          </a:p>
        </p:txBody>
      </p:sp>
      <p:sp>
        <p:nvSpPr>
          <p:cNvPr id="53" name="Rectangle 52"/>
          <p:cNvSpPr/>
          <p:nvPr/>
        </p:nvSpPr>
        <p:spPr>
          <a:xfrm>
            <a:off x="5362575" y="2209800"/>
            <a:ext cx="2660939" cy="3277820"/>
          </a:xfrm>
          <a:prstGeom prst="rect">
            <a:avLst/>
          </a:prstGeom>
        </p:spPr>
        <p:txBody>
          <a:bodyPr wrap="square">
            <a:spAutoFit/>
          </a:bodyPr>
          <a:lstStyle/>
          <a:p>
            <a:r>
              <a:rPr lang="en-US" dirty="0" smtClean="0">
                <a:solidFill>
                  <a:srgbClr val="00B050"/>
                </a:solidFill>
                <a:latin typeface="FontAwesome"/>
              </a:rPr>
              <a:t> </a:t>
            </a:r>
            <a:r>
              <a:rPr lang="en-US" dirty="0" smtClean="0"/>
              <a:t>Costa Rica</a:t>
            </a:r>
            <a:endParaRPr lang="en-US" dirty="0"/>
          </a:p>
          <a:p>
            <a:r>
              <a:rPr lang="en-US" dirty="0">
                <a:solidFill>
                  <a:srgbClr val="00B050"/>
                </a:solidFill>
                <a:latin typeface="FontAwesome"/>
              </a:rPr>
              <a:t> </a:t>
            </a:r>
            <a:r>
              <a:rPr lang="en-US" dirty="0" smtClean="0"/>
              <a:t>Dominican Republic</a:t>
            </a:r>
            <a:endParaRPr lang="en-US" dirty="0"/>
          </a:p>
          <a:p>
            <a:r>
              <a:rPr lang="en-US" dirty="0">
                <a:solidFill>
                  <a:srgbClr val="00B050"/>
                </a:solidFill>
                <a:latin typeface="FontAwesome"/>
              </a:rPr>
              <a:t> </a:t>
            </a:r>
            <a:r>
              <a:rPr lang="en-US" dirty="0" smtClean="0"/>
              <a:t>Fiji</a:t>
            </a:r>
            <a:endParaRPr lang="en-US" dirty="0"/>
          </a:p>
          <a:p>
            <a:r>
              <a:rPr lang="en-US" dirty="0">
                <a:solidFill>
                  <a:srgbClr val="00B050"/>
                </a:solidFill>
                <a:latin typeface="FontAwesome"/>
              </a:rPr>
              <a:t> </a:t>
            </a:r>
            <a:r>
              <a:rPr lang="en-US" dirty="0" smtClean="0"/>
              <a:t>N. Marianas Islands</a:t>
            </a:r>
            <a:endParaRPr lang="en-US" dirty="0"/>
          </a:p>
          <a:p>
            <a:r>
              <a:rPr lang="en-US" dirty="0">
                <a:solidFill>
                  <a:srgbClr val="00B050"/>
                </a:solidFill>
                <a:latin typeface="FontAwesome"/>
              </a:rPr>
              <a:t> </a:t>
            </a:r>
            <a:r>
              <a:rPr lang="en-US" dirty="0" smtClean="0"/>
              <a:t>Nigeria</a:t>
            </a:r>
            <a:endParaRPr lang="en-US" dirty="0"/>
          </a:p>
          <a:p>
            <a:r>
              <a:rPr lang="en-US" dirty="0">
                <a:solidFill>
                  <a:srgbClr val="00B050"/>
                </a:solidFill>
                <a:latin typeface="FontAwesome"/>
              </a:rPr>
              <a:t> </a:t>
            </a:r>
            <a:r>
              <a:rPr lang="en-US" dirty="0" smtClean="0"/>
              <a:t>Palau </a:t>
            </a:r>
            <a:endParaRPr lang="en-US" dirty="0"/>
          </a:p>
          <a:p>
            <a:r>
              <a:rPr lang="en-US" dirty="0">
                <a:solidFill>
                  <a:srgbClr val="00B050"/>
                </a:solidFill>
                <a:latin typeface="FontAwesome"/>
              </a:rPr>
              <a:t> </a:t>
            </a:r>
            <a:r>
              <a:rPr lang="en-US" dirty="0" smtClean="0"/>
              <a:t>Togo</a:t>
            </a:r>
            <a:endParaRPr lang="en-US" dirty="0"/>
          </a:p>
          <a:p>
            <a:r>
              <a:rPr lang="en-US" dirty="0">
                <a:solidFill>
                  <a:srgbClr val="00B050"/>
                </a:solidFill>
                <a:latin typeface="FontAwesome"/>
              </a:rPr>
              <a:t> </a:t>
            </a:r>
            <a:r>
              <a:rPr lang="en-US" dirty="0" smtClean="0"/>
              <a:t>Uganda</a:t>
            </a:r>
            <a:endParaRPr lang="en-US" dirty="0"/>
          </a:p>
          <a:p>
            <a:r>
              <a:rPr lang="en-US" dirty="0">
                <a:solidFill>
                  <a:srgbClr val="00B050"/>
                </a:solidFill>
                <a:latin typeface="FontAwesome"/>
              </a:rPr>
              <a:t> </a:t>
            </a:r>
            <a:r>
              <a:rPr lang="en-US" dirty="0" smtClean="0"/>
              <a:t>Ukraine</a:t>
            </a:r>
            <a:endParaRPr lang="en-US" dirty="0"/>
          </a:p>
          <a:p>
            <a:r>
              <a:rPr lang="en-US" dirty="0">
                <a:solidFill>
                  <a:srgbClr val="00B050"/>
                </a:solidFill>
                <a:latin typeface="FontAwesome"/>
              </a:rPr>
              <a:t> </a:t>
            </a:r>
            <a:r>
              <a:rPr lang="en-US" dirty="0" smtClean="0"/>
              <a:t>Peru</a:t>
            </a:r>
            <a:endParaRPr lang="en-US" dirty="0"/>
          </a:p>
          <a:p>
            <a:pPr lvl="0">
              <a:lnSpc>
                <a:spcPct val="150000"/>
              </a:lnSpc>
            </a:pPr>
            <a:endParaRPr lang="en-US" dirty="0">
              <a:solidFill>
                <a:srgbClr val="00B050"/>
              </a:solidFill>
            </a:endParaRPr>
          </a:p>
        </p:txBody>
      </p:sp>
      <p:sp>
        <p:nvSpPr>
          <p:cNvPr id="57" name="Text Box 9"/>
          <p:cNvSpPr txBox="1">
            <a:spLocks noChangeArrowheads="1"/>
          </p:cNvSpPr>
          <p:nvPr/>
        </p:nvSpPr>
        <p:spPr bwMode="auto">
          <a:xfrm>
            <a:off x="304800" y="5676751"/>
            <a:ext cx="8610600" cy="321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70000"/>
              </a:lnSpc>
              <a:spcBef>
                <a:spcPct val="20000"/>
              </a:spcBef>
              <a:buClr>
                <a:schemeClr val="accent1"/>
              </a:buClr>
              <a:buSzPct val="100000"/>
              <a:buFont typeface="Wingdings" pitchFamily="2" charset="2"/>
              <a:buNone/>
            </a:pPr>
            <a:r>
              <a:rPr lang="en-US" sz="2000" i="1" dirty="0">
                <a:solidFill>
                  <a:schemeClr val="tx2">
                    <a:lumMod val="75000"/>
                  </a:schemeClr>
                </a:solidFill>
                <a:latin typeface="Candara" pitchFamily="34" charset="0"/>
              </a:rPr>
              <a:t>Over 20 additional countries around the </a:t>
            </a:r>
            <a:r>
              <a:rPr lang="en-US" sz="2000" i="1" dirty="0" smtClean="0">
                <a:solidFill>
                  <a:schemeClr val="tx2">
                    <a:lumMod val="75000"/>
                  </a:schemeClr>
                </a:solidFill>
                <a:latin typeface="Candara" pitchFamily="34" charset="0"/>
              </a:rPr>
              <a:t>world partner </a:t>
            </a:r>
            <a:r>
              <a:rPr lang="en-US" sz="2000" i="1" dirty="0">
                <a:solidFill>
                  <a:schemeClr val="tx2">
                    <a:lumMod val="75000"/>
                  </a:schemeClr>
                </a:solidFill>
                <a:latin typeface="Candara" pitchFamily="34" charset="0"/>
              </a:rPr>
              <a:t>with Project WET.</a:t>
            </a:r>
            <a:endParaRPr lang="en-US" sz="2000" dirty="0">
              <a:solidFill>
                <a:schemeClr val="tx2">
                  <a:lumMod val="75000"/>
                </a:schemeClr>
              </a:solidFill>
              <a:latin typeface="Candara" pitchFamily="34" charset="0"/>
            </a:endParaRPr>
          </a:p>
        </p:txBody>
      </p:sp>
      <p:sp>
        <p:nvSpPr>
          <p:cNvPr id="3" name="TextBox 2"/>
          <p:cNvSpPr txBox="1"/>
          <p:nvPr/>
        </p:nvSpPr>
        <p:spPr>
          <a:xfrm>
            <a:off x="423201" y="827782"/>
            <a:ext cx="8054686" cy="1077218"/>
          </a:xfrm>
          <a:prstGeom prst="rect">
            <a:avLst/>
          </a:prstGeom>
          <a:noFill/>
        </p:spPr>
        <p:txBody>
          <a:bodyPr wrap="square" rtlCol="0">
            <a:spAutoFit/>
          </a:bodyPr>
          <a:lstStyle/>
          <a:p>
            <a:r>
              <a:rPr lang="en-US" sz="1600" dirty="0"/>
              <a:t>From our headquarters in Montana, we develop and deliver the world's best water education resources, organize special water events, manage a worldwide network of local implementing partners and advocate for the role of water education in solving the world's most pressing water issues. </a:t>
            </a:r>
          </a:p>
        </p:txBody>
      </p:sp>
    </p:spTree>
    <p:extLst>
      <p:ext uri="{BB962C8B-B14F-4D97-AF65-F5344CB8AC3E}">
        <p14:creationId xmlns:p14="http://schemas.microsoft.com/office/powerpoint/2010/main" val="3343770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val 44"/>
          <p:cNvSpPr/>
          <p:nvPr/>
        </p:nvSpPr>
        <p:spPr>
          <a:xfrm>
            <a:off x="466553" y="1578963"/>
            <a:ext cx="504969" cy="504970"/>
          </a:xfrm>
          <a:prstGeom prst="ellipse">
            <a:avLst/>
          </a:prstGeom>
          <a:noFill/>
          <a:ln w="38100" cap="flat" cmpd="sng" algn="ctr">
            <a:solidFill>
              <a:schemeClr val="accent2"/>
            </a:solidFill>
            <a:prstDash val="solid"/>
          </a:ln>
          <a:effectLst/>
        </p:spPr>
        <p:txBody>
          <a:bodyPr rtlCol="0" anchor="ctr"/>
          <a:lstStyle/>
          <a:p>
            <a:pPr algn="ctr" defTabSz="514337">
              <a:defRPr/>
            </a:pPr>
            <a:r>
              <a:rPr lang="en-US" sz="1400" dirty="0">
                <a:solidFill>
                  <a:srgbClr val="00B050"/>
                </a:solidFill>
                <a:latin typeface="FontAwesome"/>
              </a:rPr>
              <a:t></a:t>
            </a:r>
            <a:endParaRPr lang="id-ID" sz="1350" kern="0" dirty="0">
              <a:latin typeface="FontAwesome" pitchFamily="2" charset="0"/>
            </a:endParaRPr>
          </a:p>
        </p:txBody>
      </p:sp>
      <p:sp>
        <p:nvSpPr>
          <p:cNvPr id="46" name="TextBox 45"/>
          <p:cNvSpPr txBox="1"/>
          <p:nvPr/>
        </p:nvSpPr>
        <p:spPr>
          <a:xfrm>
            <a:off x="1250589" y="1462116"/>
            <a:ext cx="4191279" cy="892552"/>
          </a:xfrm>
          <a:prstGeom prst="rect">
            <a:avLst/>
          </a:prstGeom>
          <a:noFill/>
        </p:spPr>
        <p:txBody>
          <a:bodyPr wrap="square" rtlCol="0">
            <a:spAutoFit/>
          </a:bodyPr>
          <a:lstStyle/>
          <a:p>
            <a:pPr>
              <a:defRPr/>
            </a:pPr>
            <a:r>
              <a:rPr lang="en-US" sz="1600" kern="0" dirty="0" smtClean="0">
                <a:latin typeface="+mj-lt"/>
                <a:ea typeface="Roboto" pitchFamily="2" charset="0"/>
                <a:cs typeface="Open Sans Light" pitchFamily="34" charset="0"/>
              </a:rPr>
              <a:t>The Project WET Foundation</a:t>
            </a:r>
            <a:endParaRPr lang="id-ID" sz="1600" kern="0" dirty="0">
              <a:latin typeface="+mj-lt"/>
              <a:ea typeface="Roboto" pitchFamily="2" charset="0"/>
              <a:cs typeface="Open Sans Light" pitchFamily="34" charset="0"/>
            </a:endParaRPr>
          </a:p>
          <a:p>
            <a:pPr>
              <a:defRPr/>
            </a:pPr>
            <a:r>
              <a:rPr lang="en-US" sz="1200" kern="0" dirty="0" smtClean="0">
                <a:ea typeface="Roboto" pitchFamily="2" charset="0"/>
                <a:cs typeface="Open Sans Light" pitchFamily="34" charset="0"/>
              </a:rPr>
              <a:t>Publishes </a:t>
            </a:r>
            <a:r>
              <a:rPr lang="en-US" sz="1200" kern="0" dirty="0">
                <a:ea typeface="Roboto" pitchFamily="2" charset="0"/>
                <a:cs typeface="Open Sans Light" pitchFamily="34" charset="0"/>
              </a:rPr>
              <a:t>water resource education materials that are appropriate for many different age groups </a:t>
            </a:r>
            <a:r>
              <a:rPr lang="en-US" sz="1200" kern="0" dirty="0" smtClean="0">
                <a:ea typeface="Roboto" pitchFamily="2" charset="0"/>
                <a:cs typeface="Open Sans Light" pitchFamily="34" charset="0"/>
              </a:rPr>
              <a:t>and </a:t>
            </a:r>
            <a:r>
              <a:rPr lang="en-US" sz="1200" kern="0" dirty="0">
                <a:ea typeface="Roboto" pitchFamily="2" charset="0"/>
                <a:cs typeface="Open Sans Light" pitchFamily="34" charset="0"/>
              </a:rPr>
              <a:t>offer comprehensive coverage of the broad topic of water.</a:t>
            </a:r>
            <a:endParaRPr lang="id-ID" sz="1200" kern="0" dirty="0">
              <a:ea typeface="Roboto" pitchFamily="2" charset="0"/>
              <a:cs typeface="Open Sans Light" pitchFamily="34" charset="0"/>
            </a:endParaRPr>
          </a:p>
        </p:txBody>
      </p:sp>
      <p:sp>
        <p:nvSpPr>
          <p:cNvPr id="47" name="Oval 46"/>
          <p:cNvSpPr/>
          <p:nvPr/>
        </p:nvSpPr>
        <p:spPr>
          <a:xfrm>
            <a:off x="423590" y="2715383"/>
            <a:ext cx="504969" cy="504970"/>
          </a:xfrm>
          <a:prstGeom prst="ellipse">
            <a:avLst/>
          </a:prstGeom>
          <a:noFill/>
          <a:ln w="38100" cap="flat" cmpd="sng" algn="ctr">
            <a:solidFill>
              <a:schemeClr val="accent4"/>
            </a:solidFill>
            <a:prstDash val="solid"/>
          </a:ln>
          <a:effectLst/>
        </p:spPr>
        <p:txBody>
          <a:bodyPr rtlCol="0" anchor="ctr"/>
          <a:lstStyle/>
          <a:p>
            <a:pPr algn="ctr" defTabSz="514337">
              <a:defRPr/>
            </a:pPr>
            <a:r>
              <a:rPr lang="en-US" sz="1400" dirty="0">
                <a:solidFill>
                  <a:srgbClr val="00B050"/>
                </a:solidFill>
                <a:latin typeface="FontAwesome"/>
              </a:rPr>
              <a:t></a:t>
            </a:r>
            <a:endParaRPr lang="id-ID" sz="1350" kern="0" dirty="0">
              <a:latin typeface="FontAwesome" pitchFamily="2" charset="0"/>
            </a:endParaRPr>
          </a:p>
        </p:txBody>
      </p:sp>
      <p:sp>
        <p:nvSpPr>
          <p:cNvPr id="49" name="Oval 48"/>
          <p:cNvSpPr/>
          <p:nvPr/>
        </p:nvSpPr>
        <p:spPr>
          <a:xfrm>
            <a:off x="423589" y="3840575"/>
            <a:ext cx="504969" cy="504970"/>
          </a:xfrm>
          <a:prstGeom prst="ellipse">
            <a:avLst/>
          </a:prstGeom>
          <a:noFill/>
          <a:ln w="38100" cap="flat" cmpd="sng" algn="ctr">
            <a:solidFill>
              <a:schemeClr val="accent3"/>
            </a:solidFill>
            <a:prstDash val="solid"/>
          </a:ln>
          <a:effectLst/>
        </p:spPr>
        <p:txBody>
          <a:bodyPr rtlCol="0" anchor="ctr"/>
          <a:lstStyle/>
          <a:p>
            <a:pPr algn="ctr" defTabSz="514337">
              <a:defRPr/>
            </a:pPr>
            <a:r>
              <a:rPr lang="en-US" sz="1400" dirty="0">
                <a:solidFill>
                  <a:srgbClr val="00B050"/>
                </a:solidFill>
                <a:latin typeface="FontAwesome"/>
              </a:rPr>
              <a:t></a:t>
            </a:r>
            <a:endParaRPr lang="id-ID" sz="1350" kern="0" dirty="0">
              <a:latin typeface="FontAwesome" pitchFamily="2" charset="0"/>
            </a:endParaRPr>
          </a:p>
        </p:txBody>
      </p:sp>
      <p:sp>
        <p:nvSpPr>
          <p:cNvPr id="51" name="Oval 50"/>
          <p:cNvSpPr/>
          <p:nvPr/>
        </p:nvSpPr>
        <p:spPr>
          <a:xfrm>
            <a:off x="423588" y="4997218"/>
            <a:ext cx="504969" cy="504970"/>
          </a:xfrm>
          <a:prstGeom prst="ellipse">
            <a:avLst/>
          </a:prstGeom>
          <a:noFill/>
          <a:ln w="38100" cap="flat" cmpd="sng" algn="ctr">
            <a:solidFill>
              <a:schemeClr val="accent5"/>
            </a:solidFill>
            <a:prstDash val="solid"/>
          </a:ln>
          <a:effectLst/>
        </p:spPr>
        <p:txBody>
          <a:bodyPr rtlCol="0" anchor="ctr"/>
          <a:lstStyle/>
          <a:p>
            <a:pPr algn="ctr" defTabSz="514337">
              <a:defRPr/>
            </a:pPr>
            <a:r>
              <a:rPr lang="en-US" sz="1400" dirty="0">
                <a:solidFill>
                  <a:srgbClr val="00B050"/>
                </a:solidFill>
                <a:latin typeface="FontAwesome"/>
              </a:rPr>
              <a:t></a:t>
            </a:r>
            <a:endParaRPr lang="id-ID" sz="1350" kern="0" dirty="0">
              <a:latin typeface="FontAwesome" pitchFamily="2" charset="0"/>
            </a:endParaRPr>
          </a:p>
        </p:txBody>
      </p:sp>
      <p:sp>
        <p:nvSpPr>
          <p:cNvPr id="2" name="Title 1"/>
          <p:cNvSpPr>
            <a:spLocks noGrp="1"/>
          </p:cNvSpPr>
          <p:nvPr>
            <p:ph type="title"/>
          </p:nvPr>
        </p:nvSpPr>
        <p:spPr/>
        <p:txBody>
          <a:bodyPr/>
          <a:lstStyle/>
          <a:p>
            <a:pPr algn="l"/>
            <a:r>
              <a:rPr lang="en-US" dirty="0" smtClean="0"/>
              <a:t>The Project WET USA Network</a:t>
            </a:r>
            <a:endParaRPr lang="en-US" dirty="0"/>
          </a:p>
        </p:txBody>
      </p:sp>
      <p:sp>
        <p:nvSpPr>
          <p:cNvPr id="54" name="TextBox 53"/>
          <p:cNvSpPr txBox="1"/>
          <p:nvPr/>
        </p:nvSpPr>
        <p:spPr>
          <a:xfrm>
            <a:off x="1250590" y="2598536"/>
            <a:ext cx="3816710" cy="1015663"/>
          </a:xfrm>
          <a:prstGeom prst="rect">
            <a:avLst/>
          </a:prstGeom>
          <a:noFill/>
        </p:spPr>
        <p:txBody>
          <a:bodyPr wrap="square" rtlCol="0">
            <a:spAutoFit/>
          </a:bodyPr>
          <a:lstStyle/>
          <a:p>
            <a:pPr>
              <a:lnSpc>
                <a:spcPct val="150000"/>
              </a:lnSpc>
              <a:defRPr/>
            </a:pPr>
            <a:r>
              <a:rPr lang="en-US" sz="1600" kern="0" dirty="0" smtClean="0">
                <a:latin typeface="+mj-lt"/>
                <a:ea typeface="Roboto" pitchFamily="2" charset="0"/>
                <a:cs typeface="Open Sans Light" pitchFamily="34" charset="0"/>
              </a:rPr>
              <a:t>WET Coordinators</a:t>
            </a:r>
            <a:endParaRPr lang="id-ID" sz="1600" kern="0" dirty="0">
              <a:latin typeface="+mj-lt"/>
              <a:ea typeface="Roboto" pitchFamily="2" charset="0"/>
              <a:cs typeface="Open Sans Light" pitchFamily="34" charset="0"/>
            </a:endParaRPr>
          </a:p>
          <a:p>
            <a:pPr>
              <a:defRPr/>
            </a:pPr>
            <a:r>
              <a:rPr lang="en-US" sz="1200" kern="0" dirty="0">
                <a:ea typeface="Roboto" pitchFamily="2" charset="0"/>
                <a:cs typeface="Open Sans Light" pitchFamily="34" charset="0"/>
              </a:rPr>
              <a:t>Provide leadership training, compile annual reports, participate in national teams to further develop PWET USA</a:t>
            </a:r>
          </a:p>
        </p:txBody>
      </p:sp>
      <p:sp>
        <p:nvSpPr>
          <p:cNvPr id="55" name="TextBox 54"/>
          <p:cNvSpPr txBox="1"/>
          <p:nvPr/>
        </p:nvSpPr>
        <p:spPr>
          <a:xfrm>
            <a:off x="1250589" y="3641358"/>
            <a:ext cx="4035785" cy="830997"/>
          </a:xfrm>
          <a:prstGeom prst="rect">
            <a:avLst/>
          </a:prstGeom>
          <a:noFill/>
        </p:spPr>
        <p:txBody>
          <a:bodyPr wrap="square" rtlCol="0">
            <a:spAutoFit/>
          </a:bodyPr>
          <a:lstStyle/>
          <a:p>
            <a:pPr>
              <a:lnSpc>
                <a:spcPct val="150000"/>
              </a:lnSpc>
              <a:defRPr/>
            </a:pPr>
            <a:r>
              <a:rPr lang="en-US" sz="1600" kern="0" dirty="0" smtClean="0">
                <a:latin typeface="+mj-lt"/>
                <a:ea typeface="Roboto" pitchFamily="2" charset="0"/>
                <a:cs typeface="Open Sans Light" pitchFamily="34" charset="0"/>
              </a:rPr>
              <a:t>WET Facilitators</a:t>
            </a:r>
            <a:endParaRPr lang="id-ID" sz="1600" kern="0" dirty="0">
              <a:latin typeface="+mj-lt"/>
              <a:ea typeface="Roboto" pitchFamily="2" charset="0"/>
              <a:cs typeface="Open Sans Light" pitchFamily="34" charset="0"/>
            </a:endParaRPr>
          </a:p>
          <a:p>
            <a:pPr>
              <a:defRPr/>
            </a:pPr>
            <a:r>
              <a:rPr lang="en-US" sz="1200" kern="0" dirty="0">
                <a:ea typeface="Roboto" pitchFamily="2" charset="0"/>
                <a:cs typeface="Open Sans Light" pitchFamily="34" charset="0"/>
              </a:rPr>
              <a:t>Conduct Project WET workshops for Educators and are ambassadors to the program throughout the area/state.</a:t>
            </a:r>
          </a:p>
        </p:txBody>
      </p:sp>
      <p:sp>
        <p:nvSpPr>
          <p:cNvPr id="56" name="TextBox 55"/>
          <p:cNvSpPr txBox="1"/>
          <p:nvPr/>
        </p:nvSpPr>
        <p:spPr>
          <a:xfrm>
            <a:off x="1250590" y="4857159"/>
            <a:ext cx="4035784" cy="1200329"/>
          </a:xfrm>
          <a:prstGeom prst="rect">
            <a:avLst/>
          </a:prstGeom>
          <a:noFill/>
        </p:spPr>
        <p:txBody>
          <a:bodyPr wrap="square" rtlCol="0">
            <a:spAutoFit/>
          </a:bodyPr>
          <a:lstStyle/>
          <a:p>
            <a:pPr>
              <a:lnSpc>
                <a:spcPct val="150000"/>
              </a:lnSpc>
              <a:defRPr/>
            </a:pPr>
            <a:r>
              <a:rPr lang="en-US" sz="1600" kern="0" dirty="0" smtClean="0">
                <a:latin typeface="+mj-lt"/>
                <a:ea typeface="Roboto" pitchFamily="2" charset="0"/>
                <a:cs typeface="Open Sans Light" pitchFamily="34" charset="0"/>
              </a:rPr>
              <a:t>WET Educators</a:t>
            </a:r>
            <a:endParaRPr lang="id-ID" sz="1600" kern="0" dirty="0">
              <a:latin typeface="+mj-lt"/>
              <a:ea typeface="Roboto" pitchFamily="2" charset="0"/>
              <a:cs typeface="Open Sans Light" pitchFamily="34" charset="0"/>
            </a:endParaRPr>
          </a:p>
          <a:p>
            <a:pPr>
              <a:defRPr/>
            </a:pPr>
            <a:r>
              <a:rPr lang="en-US" sz="1200" kern="0" dirty="0">
                <a:ea typeface="Roboto" pitchFamily="2" charset="0"/>
                <a:cs typeface="Open Sans Light" pitchFamily="34" charset="0"/>
              </a:rPr>
              <a:t>Teachers, non-formal educators, municipal leaders, community members, boys and girls clubs, scouting groups, watershed associations, corporations, etc.  use the curriculum and activities with students.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5850" y="1808466"/>
            <a:ext cx="3890131" cy="3890131"/>
          </a:xfrm>
          <a:prstGeom prst="rect">
            <a:avLst/>
          </a:prstGeom>
        </p:spPr>
      </p:pic>
    </p:spTree>
    <p:extLst>
      <p:ext uri="{BB962C8B-B14F-4D97-AF65-F5344CB8AC3E}">
        <p14:creationId xmlns:p14="http://schemas.microsoft.com/office/powerpoint/2010/main" val="2023646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Project WET Workshops</a:t>
            </a:r>
            <a:endParaRPr lang="en-US" dirty="0"/>
          </a:p>
        </p:txBody>
      </p:sp>
      <p:grpSp>
        <p:nvGrpSpPr>
          <p:cNvPr id="6" name="Group 5"/>
          <p:cNvGrpSpPr/>
          <p:nvPr/>
        </p:nvGrpSpPr>
        <p:grpSpPr>
          <a:xfrm>
            <a:off x="5878388" y="3733800"/>
            <a:ext cx="2707879" cy="2596547"/>
            <a:chOff x="686789" y="507555"/>
            <a:chExt cx="4393804" cy="4393804"/>
          </a:xfrm>
        </p:grpSpPr>
        <p:sp>
          <p:nvSpPr>
            <p:cNvPr id="16" name="Pie 15"/>
            <p:cNvSpPr/>
            <p:nvPr/>
          </p:nvSpPr>
          <p:spPr>
            <a:xfrm>
              <a:off x="686789" y="507555"/>
              <a:ext cx="4393804" cy="4393804"/>
            </a:xfrm>
            <a:prstGeom prst="pie">
              <a:avLst>
                <a:gd name="adj1" fmla="val 16200000"/>
                <a:gd name="adj2" fmla="val 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7" name="Pie 4"/>
            <p:cNvSpPr/>
            <p:nvPr/>
          </p:nvSpPr>
          <p:spPr>
            <a:xfrm>
              <a:off x="3048989" y="1318315"/>
              <a:ext cx="1621523" cy="13036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mj-lt"/>
                </a:rPr>
                <a:t>PERFORM</a:t>
              </a:r>
              <a:endParaRPr lang="en-US" sz="1200" b="1" kern="1200" dirty="0">
                <a:latin typeface="+mj-lt"/>
              </a:endParaRPr>
            </a:p>
          </p:txBody>
        </p:sp>
      </p:grpSp>
      <p:grpSp>
        <p:nvGrpSpPr>
          <p:cNvPr id="7" name="Group 6"/>
          <p:cNvGrpSpPr/>
          <p:nvPr/>
        </p:nvGrpSpPr>
        <p:grpSpPr>
          <a:xfrm>
            <a:off x="5878388" y="3733800"/>
            <a:ext cx="2707879" cy="2596547"/>
            <a:chOff x="2744189" y="589502"/>
            <a:chExt cx="4393804" cy="4393804"/>
          </a:xfrm>
        </p:grpSpPr>
        <p:sp>
          <p:nvSpPr>
            <p:cNvPr id="14" name="Pie 13"/>
            <p:cNvSpPr/>
            <p:nvPr/>
          </p:nvSpPr>
          <p:spPr>
            <a:xfrm>
              <a:off x="2744189" y="589502"/>
              <a:ext cx="4393804" cy="4393804"/>
            </a:xfrm>
            <a:prstGeom prst="pie">
              <a:avLst>
                <a:gd name="adj1" fmla="val 0"/>
                <a:gd name="adj2" fmla="val 540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5" name="Pie 6"/>
            <p:cNvSpPr/>
            <p:nvPr/>
          </p:nvSpPr>
          <p:spPr>
            <a:xfrm>
              <a:off x="5019552" y="2864865"/>
              <a:ext cx="1621523" cy="13076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mj-lt"/>
                </a:rPr>
                <a:t>ENGAGE</a:t>
              </a:r>
              <a:endParaRPr lang="en-US" sz="1200" b="1" kern="1200" dirty="0">
                <a:latin typeface="+mj-lt"/>
              </a:endParaRPr>
            </a:p>
          </p:txBody>
        </p:sp>
      </p:grpSp>
      <p:grpSp>
        <p:nvGrpSpPr>
          <p:cNvPr id="8" name="Group 7"/>
          <p:cNvGrpSpPr/>
          <p:nvPr/>
        </p:nvGrpSpPr>
        <p:grpSpPr>
          <a:xfrm>
            <a:off x="5868863" y="3733800"/>
            <a:ext cx="2707879" cy="2596547"/>
            <a:chOff x="683303" y="511041"/>
            <a:chExt cx="4393804" cy="4393804"/>
          </a:xfrm>
        </p:grpSpPr>
        <p:sp>
          <p:nvSpPr>
            <p:cNvPr id="12" name="Pie 11"/>
            <p:cNvSpPr/>
            <p:nvPr/>
          </p:nvSpPr>
          <p:spPr>
            <a:xfrm>
              <a:off x="683303" y="511041"/>
              <a:ext cx="4393804" cy="4393804"/>
            </a:xfrm>
            <a:prstGeom prst="pie">
              <a:avLst>
                <a:gd name="adj1" fmla="val 5400000"/>
                <a:gd name="adj2" fmla="val 1080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3" name="Pie 8"/>
            <p:cNvSpPr/>
            <p:nvPr/>
          </p:nvSpPr>
          <p:spPr>
            <a:xfrm>
              <a:off x="1180221" y="2786404"/>
              <a:ext cx="1621523" cy="13076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mj-lt"/>
                </a:rPr>
                <a:t>PRACTICE</a:t>
              </a:r>
              <a:endParaRPr lang="en-US" sz="1200" b="1" kern="1200" dirty="0">
                <a:latin typeface="+mj-lt"/>
              </a:endParaRPr>
            </a:p>
          </p:txBody>
        </p:sp>
      </p:grpSp>
      <p:grpSp>
        <p:nvGrpSpPr>
          <p:cNvPr id="9" name="Group 8"/>
          <p:cNvGrpSpPr/>
          <p:nvPr/>
        </p:nvGrpSpPr>
        <p:grpSpPr>
          <a:xfrm>
            <a:off x="5868863" y="3733800"/>
            <a:ext cx="2707879" cy="2596547"/>
            <a:chOff x="683303" y="511041"/>
            <a:chExt cx="4393804" cy="4393804"/>
          </a:xfrm>
        </p:grpSpPr>
        <p:sp>
          <p:nvSpPr>
            <p:cNvPr id="10" name="Pie 9"/>
            <p:cNvSpPr/>
            <p:nvPr/>
          </p:nvSpPr>
          <p:spPr>
            <a:xfrm>
              <a:off x="683303" y="511041"/>
              <a:ext cx="4393804" cy="4393804"/>
            </a:xfrm>
            <a:prstGeom prst="pie">
              <a:avLst>
                <a:gd name="adj1" fmla="val 10800000"/>
                <a:gd name="adj2" fmla="val 1620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1" name="Pie 10"/>
            <p:cNvSpPr/>
            <p:nvPr/>
          </p:nvSpPr>
          <p:spPr>
            <a:xfrm>
              <a:off x="1180221" y="1321802"/>
              <a:ext cx="1621523" cy="13076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mj-lt"/>
                </a:rPr>
                <a:t>SHARE</a:t>
              </a:r>
              <a:endParaRPr lang="en-US" sz="1200" b="1" kern="1200" dirty="0">
                <a:latin typeface="+mj-lt"/>
              </a:endParaRPr>
            </a:p>
          </p:txBody>
        </p:sp>
      </p:grpSp>
      <p:pic>
        <p:nvPicPr>
          <p:cNvPr id="18" name="Picture 1030" descr="WETfront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 y="1219200"/>
            <a:ext cx="215106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2895600" y="1630519"/>
            <a:ext cx="5181600" cy="1077218"/>
          </a:xfrm>
          <a:prstGeom prst="rect">
            <a:avLst/>
          </a:prstGeom>
          <a:noFill/>
        </p:spPr>
        <p:txBody>
          <a:bodyPr wrap="square" rtlCol="0">
            <a:spAutoFit/>
          </a:bodyPr>
          <a:lstStyle/>
          <a:p>
            <a:r>
              <a:rPr lang="en-US" sz="2800" b="1" dirty="0">
                <a:solidFill>
                  <a:schemeClr val="accent1">
                    <a:lumMod val="60000"/>
                    <a:lumOff val="40000"/>
                  </a:schemeClr>
                </a:solidFill>
              </a:rPr>
              <a:t>Project WET Educators Guide</a:t>
            </a:r>
          </a:p>
          <a:p>
            <a:r>
              <a:rPr lang="en-US" dirty="0"/>
              <a:t>Can only be obtained by taking a workshop led by a Project WET Facilitator or Coordinator.</a:t>
            </a:r>
          </a:p>
        </p:txBody>
      </p:sp>
      <p:sp>
        <p:nvSpPr>
          <p:cNvPr id="20" name="Text Box 1029"/>
          <p:cNvSpPr txBox="1">
            <a:spLocks noChangeArrowheads="1"/>
          </p:cNvSpPr>
          <p:nvPr/>
        </p:nvSpPr>
        <p:spPr bwMode="auto">
          <a:xfrm>
            <a:off x="457200" y="4572000"/>
            <a:ext cx="4876800" cy="143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000" dirty="0">
                <a:latin typeface="+mn-lt"/>
              </a:rPr>
              <a:t>Workshops are a minimum of 6 hours and include introduction, overview and practice with activities in the Guide.</a:t>
            </a:r>
          </a:p>
          <a:p>
            <a:pPr eaLnBrk="1" hangingPunct="1">
              <a:spcBef>
                <a:spcPct val="50000"/>
              </a:spcBef>
            </a:pPr>
            <a:endParaRPr lang="en-US" dirty="0"/>
          </a:p>
        </p:txBody>
      </p:sp>
    </p:spTree>
    <p:extLst>
      <p:ext uri="{BB962C8B-B14F-4D97-AF65-F5344CB8AC3E}">
        <p14:creationId xmlns:p14="http://schemas.microsoft.com/office/powerpoint/2010/main" val="3551458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2590800" y="692121"/>
            <a:ext cx="4021413" cy="3277825"/>
            <a:chOff x="3425237" y="-695186"/>
            <a:chExt cx="5361883" cy="4370433"/>
          </a:xfrm>
        </p:grpSpPr>
        <p:grpSp>
          <p:nvGrpSpPr>
            <p:cNvPr id="4" name="Group 3"/>
            <p:cNvGrpSpPr/>
            <p:nvPr/>
          </p:nvGrpSpPr>
          <p:grpSpPr>
            <a:xfrm rot="905386">
              <a:off x="5376068" y="1527289"/>
              <a:ext cx="1893288" cy="2147958"/>
              <a:chOff x="5652654" y="1246908"/>
              <a:chExt cx="1377537" cy="1562832"/>
            </a:xfrm>
            <a:gradFill>
              <a:gsLst>
                <a:gs pos="0">
                  <a:srgbClr val="F60841"/>
                </a:gs>
                <a:gs pos="100000">
                  <a:srgbClr val="FC5918"/>
                </a:gs>
              </a:gsLst>
              <a:lin ang="13500000" scaled="1"/>
            </a:gradFill>
          </p:grpSpPr>
          <p:sp>
            <p:nvSpPr>
              <p:cNvPr id="2" name="Oval 1"/>
              <p:cNvSpPr/>
              <p:nvPr/>
            </p:nvSpPr>
            <p:spPr>
              <a:xfrm>
                <a:off x="5652654" y="1246908"/>
                <a:ext cx="1377537" cy="137753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Isosceles Triangle 2"/>
              <p:cNvSpPr/>
              <p:nvPr/>
            </p:nvSpPr>
            <p:spPr>
              <a:xfrm flipV="1">
                <a:off x="6151416" y="2439150"/>
                <a:ext cx="380011" cy="37059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5" name="Group 4"/>
            <p:cNvGrpSpPr/>
            <p:nvPr/>
          </p:nvGrpSpPr>
          <p:grpSpPr>
            <a:xfrm rot="2491185">
              <a:off x="6954895" y="1838377"/>
              <a:ext cx="1240645" cy="1407526"/>
              <a:chOff x="5652654" y="1246908"/>
              <a:chExt cx="1377537" cy="1562832"/>
            </a:xfrm>
            <a:solidFill>
              <a:schemeClr val="accent3"/>
            </a:solidFill>
          </p:grpSpPr>
          <p:sp>
            <p:nvSpPr>
              <p:cNvPr id="6" name="Oval 5"/>
              <p:cNvSpPr/>
              <p:nvPr/>
            </p:nvSpPr>
            <p:spPr>
              <a:xfrm>
                <a:off x="5652654" y="1246908"/>
                <a:ext cx="1377537" cy="13775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Isosceles Triangle 6"/>
              <p:cNvSpPr/>
              <p:nvPr/>
            </p:nvSpPr>
            <p:spPr>
              <a:xfrm flipV="1">
                <a:off x="6151416" y="2439150"/>
                <a:ext cx="380011" cy="37059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8" name="Group 7"/>
            <p:cNvGrpSpPr/>
            <p:nvPr/>
          </p:nvGrpSpPr>
          <p:grpSpPr>
            <a:xfrm rot="20415533">
              <a:off x="4244429" y="1261954"/>
              <a:ext cx="1622702" cy="1840974"/>
              <a:chOff x="5652654" y="1246908"/>
              <a:chExt cx="1377537" cy="1562832"/>
            </a:xfrm>
            <a:solidFill>
              <a:schemeClr val="accent4"/>
            </a:solidFill>
          </p:grpSpPr>
          <p:sp>
            <p:nvSpPr>
              <p:cNvPr id="9" name="Oval 8"/>
              <p:cNvSpPr/>
              <p:nvPr/>
            </p:nvSpPr>
            <p:spPr>
              <a:xfrm>
                <a:off x="5652654" y="1246908"/>
                <a:ext cx="1377537" cy="13775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Isosceles Triangle 9"/>
              <p:cNvSpPr/>
              <p:nvPr/>
            </p:nvSpPr>
            <p:spPr>
              <a:xfrm flipV="1">
                <a:off x="6151416" y="2439150"/>
                <a:ext cx="380011" cy="37059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0" name="Group 19"/>
            <p:cNvGrpSpPr/>
            <p:nvPr/>
          </p:nvGrpSpPr>
          <p:grpSpPr>
            <a:xfrm rot="677409" flipH="1">
              <a:off x="6613273" y="324963"/>
              <a:ext cx="1765832" cy="2003357"/>
              <a:chOff x="5652654" y="1246908"/>
              <a:chExt cx="1377537" cy="1562832"/>
            </a:xfrm>
            <a:solidFill>
              <a:schemeClr val="accent4"/>
            </a:solidFill>
          </p:grpSpPr>
          <p:sp>
            <p:nvSpPr>
              <p:cNvPr id="21" name="Oval 20"/>
              <p:cNvSpPr/>
              <p:nvPr/>
            </p:nvSpPr>
            <p:spPr>
              <a:xfrm>
                <a:off x="5652654" y="1246908"/>
                <a:ext cx="1377537" cy="13775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Isosceles Triangle 21"/>
              <p:cNvSpPr/>
              <p:nvPr/>
            </p:nvSpPr>
            <p:spPr>
              <a:xfrm flipV="1">
                <a:off x="6151416" y="2439150"/>
                <a:ext cx="380011" cy="37059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3" name="Group 22"/>
            <p:cNvGrpSpPr/>
            <p:nvPr/>
          </p:nvGrpSpPr>
          <p:grpSpPr>
            <a:xfrm rot="372870">
              <a:off x="7863080" y="1285300"/>
              <a:ext cx="924040" cy="1061085"/>
              <a:chOff x="5751899" y="1898605"/>
              <a:chExt cx="1377537" cy="1581842"/>
            </a:xfrm>
            <a:solidFill>
              <a:schemeClr val="accent1"/>
            </a:solidFill>
          </p:grpSpPr>
          <p:sp>
            <p:nvSpPr>
              <p:cNvPr id="24" name="Oval 23"/>
              <p:cNvSpPr/>
              <p:nvPr/>
            </p:nvSpPr>
            <p:spPr>
              <a:xfrm>
                <a:off x="5751899" y="1898605"/>
                <a:ext cx="1377537" cy="137753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Isosceles Triangle 24"/>
              <p:cNvSpPr/>
              <p:nvPr/>
            </p:nvSpPr>
            <p:spPr>
              <a:xfrm flipV="1">
                <a:off x="6076052" y="3109857"/>
                <a:ext cx="380011" cy="37059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7" name="Group 16"/>
            <p:cNvGrpSpPr/>
            <p:nvPr/>
          </p:nvGrpSpPr>
          <p:grpSpPr>
            <a:xfrm rot="20415533">
              <a:off x="5579401" y="752510"/>
              <a:ext cx="1153166" cy="1308280"/>
              <a:chOff x="5616488" y="1218679"/>
              <a:chExt cx="1377537" cy="1562832"/>
            </a:xfrm>
            <a:solidFill>
              <a:schemeClr val="accent5"/>
            </a:solidFill>
          </p:grpSpPr>
          <p:sp>
            <p:nvSpPr>
              <p:cNvPr id="18" name="Oval 17"/>
              <p:cNvSpPr/>
              <p:nvPr/>
            </p:nvSpPr>
            <p:spPr>
              <a:xfrm>
                <a:off x="5616488" y="1218679"/>
                <a:ext cx="1377537" cy="13775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Isosceles Triangle 18"/>
              <p:cNvSpPr/>
              <p:nvPr/>
            </p:nvSpPr>
            <p:spPr>
              <a:xfrm flipV="1">
                <a:off x="6115251" y="2410921"/>
                <a:ext cx="380010" cy="37059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4" name="Group 13"/>
            <p:cNvGrpSpPr/>
            <p:nvPr/>
          </p:nvGrpSpPr>
          <p:grpSpPr>
            <a:xfrm rot="20611265" flipH="1">
              <a:off x="4133141" y="-432261"/>
              <a:ext cx="1893288" cy="2147958"/>
              <a:chOff x="5652654" y="1246908"/>
              <a:chExt cx="1377537" cy="1562832"/>
            </a:xfrm>
            <a:solidFill>
              <a:schemeClr val="accent2"/>
            </a:solidFill>
          </p:grpSpPr>
          <p:sp>
            <p:nvSpPr>
              <p:cNvPr id="15" name="Oval 14"/>
              <p:cNvSpPr/>
              <p:nvPr/>
            </p:nvSpPr>
            <p:spPr>
              <a:xfrm>
                <a:off x="5652654" y="1246908"/>
                <a:ext cx="1377537" cy="13775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Isosceles Triangle 15"/>
              <p:cNvSpPr/>
              <p:nvPr/>
            </p:nvSpPr>
            <p:spPr>
              <a:xfrm flipV="1">
                <a:off x="6151416" y="2439150"/>
                <a:ext cx="380011" cy="37059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6" name="Group 25"/>
            <p:cNvGrpSpPr/>
            <p:nvPr/>
          </p:nvGrpSpPr>
          <p:grpSpPr>
            <a:xfrm rot="1190575">
              <a:off x="5759332" y="-561940"/>
              <a:ext cx="1452040" cy="1647355"/>
              <a:chOff x="5652654" y="1246908"/>
              <a:chExt cx="1377537" cy="1562832"/>
            </a:xfrm>
            <a:solidFill>
              <a:schemeClr val="accent1"/>
            </a:solidFill>
          </p:grpSpPr>
          <p:sp>
            <p:nvSpPr>
              <p:cNvPr id="27" name="Oval 26"/>
              <p:cNvSpPr/>
              <p:nvPr/>
            </p:nvSpPr>
            <p:spPr>
              <a:xfrm>
                <a:off x="5652654" y="1246908"/>
                <a:ext cx="1377537" cy="13775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Isosceles Triangle 27"/>
              <p:cNvSpPr/>
              <p:nvPr/>
            </p:nvSpPr>
            <p:spPr>
              <a:xfrm flipV="1">
                <a:off x="6151416" y="2439150"/>
                <a:ext cx="380011" cy="37059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1" name="Group 10"/>
            <p:cNvGrpSpPr/>
            <p:nvPr/>
          </p:nvGrpSpPr>
          <p:grpSpPr>
            <a:xfrm rot="20384943">
              <a:off x="3425237" y="792783"/>
              <a:ext cx="1286380" cy="1459413"/>
              <a:chOff x="5652654" y="1246908"/>
              <a:chExt cx="1377537" cy="1562832"/>
            </a:xfrm>
            <a:solidFill>
              <a:schemeClr val="accent3"/>
            </a:solidFill>
          </p:grpSpPr>
          <p:sp>
            <p:nvSpPr>
              <p:cNvPr id="12" name="Oval 11"/>
              <p:cNvSpPr/>
              <p:nvPr/>
            </p:nvSpPr>
            <p:spPr>
              <a:xfrm>
                <a:off x="5652654" y="1246908"/>
                <a:ext cx="1377537" cy="13775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Isosceles Triangle 12"/>
              <p:cNvSpPr/>
              <p:nvPr/>
            </p:nvSpPr>
            <p:spPr>
              <a:xfrm flipV="1">
                <a:off x="6151416" y="2439150"/>
                <a:ext cx="380011" cy="37059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69" name="Group 68"/>
            <p:cNvGrpSpPr/>
            <p:nvPr/>
          </p:nvGrpSpPr>
          <p:grpSpPr>
            <a:xfrm rot="20762963">
              <a:off x="7109942" y="-695186"/>
              <a:ext cx="1153166" cy="1308280"/>
              <a:chOff x="5652654" y="1246908"/>
              <a:chExt cx="1377537" cy="1562832"/>
            </a:xfrm>
            <a:solidFill>
              <a:schemeClr val="accent5"/>
            </a:solidFill>
          </p:grpSpPr>
          <p:sp>
            <p:nvSpPr>
              <p:cNvPr id="70" name="Oval 69"/>
              <p:cNvSpPr/>
              <p:nvPr/>
            </p:nvSpPr>
            <p:spPr>
              <a:xfrm>
                <a:off x="5652654" y="1246908"/>
                <a:ext cx="1377537" cy="13775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1" name="Isosceles Triangle 70"/>
              <p:cNvSpPr/>
              <p:nvPr/>
            </p:nvSpPr>
            <p:spPr>
              <a:xfrm flipV="1">
                <a:off x="6151416" y="2439150"/>
                <a:ext cx="380011" cy="37059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65" name="Group 64"/>
            <p:cNvGrpSpPr/>
            <p:nvPr/>
          </p:nvGrpSpPr>
          <p:grpSpPr>
            <a:xfrm rot="1674586">
              <a:off x="7973832" y="6034"/>
              <a:ext cx="760664" cy="862982"/>
              <a:chOff x="5749188" y="1325192"/>
              <a:chExt cx="1377537" cy="1562833"/>
            </a:xfrm>
            <a:solidFill>
              <a:schemeClr val="accent2"/>
            </a:solidFill>
          </p:grpSpPr>
          <p:sp>
            <p:nvSpPr>
              <p:cNvPr id="66" name="Oval 65"/>
              <p:cNvSpPr/>
              <p:nvPr/>
            </p:nvSpPr>
            <p:spPr>
              <a:xfrm>
                <a:off x="5749188" y="1325192"/>
                <a:ext cx="1377537" cy="137753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7" name="Isosceles Triangle 66"/>
              <p:cNvSpPr/>
              <p:nvPr/>
            </p:nvSpPr>
            <p:spPr>
              <a:xfrm flipV="1">
                <a:off x="6247952" y="2517434"/>
                <a:ext cx="380011" cy="37059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
        <p:nvSpPr>
          <p:cNvPr id="30" name="TextBox 29"/>
          <p:cNvSpPr txBox="1"/>
          <p:nvPr/>
        </p:nvSpPr>
        <p:spPr>
          <a:xfrm>
            <a:off x="3249034" y="1412171"/>
            <a:ext cx="1030308" cy="369332"/>
          </a:xfrm>
          <a:prstGeom prst="rect">
            <a:avLst/>
          </a:prstGeom>
          <a:noFill/>
        </p:spPr>
        <p:txBody>
          <a:bodyPr wrap="square" rtlCol="0">
            <a:spAutoFit/>
          </a:bodyPr>
          <a:lstStyle/>
          <a:p>
            <a:r>
              <a:rPr lang="en-US" dirty="0" smtClean="0">
                <a:solidFill>
                  <a:schemeClr val="bg1"/>
                </a:solidFill>
              </a:rPr>
              <a:t>SCIENCE</a:t>
            </a:r>
            <a:endParaRPr lang="en-US" dirty="0">
              <a:solidFill>
                <a:schemeClr val="bg1"/>
              </a:solidFill>
            </a:endParaRPr>
          </a:p>
        </p:txBody>
      </p:sp>
      <p:sp>
        <p:nvSpPr>
          <p:cNvPr id="103" name="TextBox 102"/>
          <p:cNvSpPr txBox="1"/>
          <p:nvPr/>
        </p:nvSpPr>
        <p:spPr>
          <a:xfrm>
            <a:off x="4265617" y="2876019"/>
            <a:ext cx="1030308" cy="646331"/>
          </a:xfrm>
          <a:prstGeom prst="rect">
            <a:avLst/>
          </a:prstGeom>
          <a:noFill/>
        </p:spPr>
        <p:txBody>
          <a:bodyPr wrap="square" rtlCol="0">
            <a:spAutoFit/>
          </a:bodyPr>
          <a:lstStyle/>
          <a:p>
            <a:pPr algn="ctr"/>
            <a:r>
              <a:rPr lang="en-US" dirty="0" smtClean="0">
                <a:solidFill>
                  <a:schemeClr val="bg1"/>
                </a:solidFill>
              </a:rPr>
              <a:t>SOCIAL</a:t>
            </a:r>
          </a:p>
          <a:p>
            <a:pPr algn="ctr"/>
            <a:r>
              <a:rPr lang="en-US" dirty="0" smtClean="0">
                <a:solidFill>
                  <a:schemeClr val="bg1"/>
                </a:solidFill>
              </a:rPr>
              <a:t>STUDIES</a:t>
            </a:r>
            <a:endParaRPr lang="en-US" dirty="0">
              <a:solidFill>
                <a:schemeClr val="bg1"/>
              </a:solidFill>
            </a:endParaRPr>
          </a:p>
        </p:txBody>
      </p:sp>
      <p:sp>
        <p:nvSpPr>
          <p:cNvPr id="104" name="TextBox 103"/>
          <p:cNvSpPr txBox="1"/>
          <p:nvPr/>
        </p:nvSpPr>
        <p:spPr>
          <a:xfrm>
            <a:off x="3126796" y="2580295"/>
            <a:ext cx="1386231" cy="646331"/>
          </a:xfrm>
          <a:prstGeom prst="rect">
            <a:avLst/>
          </a:prstGeom>
          <a:noFill/>
        </p:spPr>
        <p:txBody>
          <a:bodyPr wrap="square" rtlCol="0">
            <a:spAutoFit/>
          </a:bodyPr>
          <a:lstStyle/>
          <a:p>
            <a:pPr algn="ctr"/>
            <a:r>
              <a:rPr lang="en-US" dirty="0" smtClean="0">
                <a:solidFill>
                  <a:schemeClr val="bg1"/>
                </a:solidFill>
              </a:rPr>
              <a:t>LANGUAGE</a:t>
            </a:r>
          </a:p>
          <a:p>
            <a:pPr algn="ctr"/>
            <a:r>
              <a:rPr lang="en-US" dirty="0" smtClean="0">
                <a:solidFill>
                  <a:schemeClr val="bg1"/>
                </a:solidFill>
              </a:rPr>
              <a:t>ARTS</a:t>
            </a:r>
          </a:p>
        </p:txBody>
      </p:sp>
      <p:sp>
        <p:nvSpPr>
          <p:cNvPr id="105" name="TextBox 104"/>
          <p:cNvSpPr txBox="1"/>
          <p:nvPr/>
        </p:nvSpPr>
        <p:spPr>
          <a:xfrm>
            <a:off x="4203457" y="1122158"/>
            <a:ext cx="1386231" cy="369332"/>
          </a:xfrm>
          <a:prstGeom prst="rect">
            <a:avLst/>
          </a:prstGeom>
          <a:noFill/>
        </p:spPr>
        <p:txBody>
          <a:bodyPr wrap="square" rtlCol="0">
            <a:spAutoFit/>
          </a:bodyPr>
          <a:lstStyle/>
          <a:p>
            <a:pPr algn="ctr"/>
            <a:r>
              <a:rPr lang="en-US" dirty="0" smtClean="0">
                <a:solidFill>
                  <a:schemeClr val="bg1"/>
                </a:solidFill>
              </a:rPr>
              <a:t>MATH</a:t>
            </a:r>
          </a:p>
        </p:txBody>
      </p:sp>
      <p:sp>
        <p:nvSpPr>
          <p:cNvPr id="106" name="TextBox 105"/>
          <p:cNvSpPr txBox="1"/>
          <p:nvPr/>
        </p:nvSpPr>
        <p:spPr>
          <a:xfrm>
            <a:off x="2351329" y="2150475"/>
            <a:ext cx="1386231" cy="369332"/>
          </a:xfrm>
          <a:prstGeom prst="rect">
            <a:avLst/>
          </a:prstGeom>
          <a:noFill/>
        </p:spPr>
        <p:txBody>
          <a:bodyPr wrap="square" rtlCol="0">
            <a:spAutoFit/>
          </a:bodyPr>
          <a:lstStyle/>
          <a:p>
            <a:pPr algn="ctr"/>
            <a:r>
              <a:rPr lang="en-US" dirty="0" smtClean="0">
                <a:solidFill>
                  <a:schemeClr val="bg1"/>
                </a:solidFill>
              </a:rPr>
              <a:t>HEALTH</a:t>
            </a:r>
          </a:p>
        </p:txBody>
      </p:sp>
      <p:sp>
        <p:nvSpPr>
          <p:cNvPr id="107" name="TextBox 106"/>
          <p:cNvSpPr txBox="1"/>
          <p:nvPr/>
        </p:nvSpPr>
        <p:spPr>
          <a:xfrm>
            <a:off x="5066158" y="2887587"/>
            <a:ext cx="1386231" cy="369332"/>
          </a:xfrm>
          <a:prstGeom prst="rect">
            <a:avLst/>
          </a:prstGeom>
          <a:noFill/>
        </p:spPr>
        <p:txBody>
          <a:bodyPr wrap="square" rtlCol="0">
            <a:spAutoFit/>
          </a:bodyPr>
          <a:lstStyle/>
          <a:p>
            <a:pPr algn="ctr"/>
            <a:r>
              <a:rPr lang="en-US" dirty="0" smtClean="0">
                <a:solidFill>
                  <a:schemeClr val="bg1"/>
                </a:solidFill>
              </a:rPr>
              <a:t>MUSIC</a:t>
            </a:r>
          </a:p>
        </p:txBody>
      </p:sp>
      <p:sp>
        <p:nvSpPr>
          <p:cNvPr id="108" name="TextBox 107"/>
          <p:cNvSpPr txBox="1"/>
          <p:nvPr/>
        </p:nvSpPr>
        <p:spPr>
          <a:xfrm>
            <a:off x="5066158" y="925401"/>
            <a:ext cx="1386231" cy="369332"/>
          </a:xfrm>
          <a:prstGeom prst="rect">
            <a:avLst/>
          </a:prstGeom>
          <a:noFill/>
        </p:spPr>
        <p:txBody>
          <a:bodyPr wrap="square" rtlCol="0">
            <a:spAutoFit/>
          </a:bodyPr>
          <a:lstStyle/>
          <a:p>
            <a:pPr algn="ctr"/>
            <a:r>
              <a:rPr lang="en-US" dirty="0" smtClean="0">
                <a:solidFill>
                  <a:schemeClr val="bg1"/>
                </a:solidFill>
              </a:rPr>
              <a:t>ART</a:t>
            </a:r>
          </a:p>
        </p:txBody>
      </p:sp>
      <p:sp>
        <p:nvSpPr>
          <p:cNvPr id="109" name="TextBox 108"/>
          <p:cNvSpPr txBox="1"/>
          <p:nvPr/>
        </p:nvSpPr>
        <p:spPr>
          <a:xfrm>
            <a:off x="4983879" y="1948017"/>
            <a:ext cx="1386231" cy="307777"/>
          </a:xfrm>
          <a:prstGeom prst="rect">
            <a:avLst/>
          </a:prstGeom>
          <a:noFill/>
        </p:spPr>
        <p:txBody>
          <a:bodyPr wrap="square" rtlCol="0">
            <a:spAutoFit/>
          </a:bodyPr>
          <a:lstStyle/>
          <a:p>
            <a:pPr algn="ctr"/>
            <a:r>
              <a:rPr lang="en-US" sz="1400" dirty="0" smtClean="0">
                <a:solidFill>
                  <a:schemeClr val="bg1"/>
                </a:solidFill>
              </a:rPr>
              <a:t>GOVERNMENT</a:t>
            </a:r>
          </a:p>
        </p:txBody>
      </p:sp>
      <p:sp>
        <p:nvSpPr>
          <p:cNvPr id="110" name="TextBox 109"/>
          <p:cNvSpPr txBox="1"/>
          <p:nvPr/>
        </p:nvSpPr>
        <p:spPr>
          <a:xfrm>
            <a:off x="3922035" y="2077967"/>
            <a:ext cx="1386231" cy="338554"/>
          </a:xfrm>
          <a:prstGeom prst="rect">
            <a:avLst/>
          </a:prstGeom>
          <a:noFill/>
        </p:spPr>
        <p:txBody>
          <a:bodyPr wrap="square" rtlCol="0">
            <a:spAutoFit/>
          </a:bodyPr>
          <a:lstStyle/>
          <a:p>
            <a:pPr algn="ctr"/>
            <a:r>
              <a:rPr lang="en-US" sz="1600" dirty="0" smtClean="0">
                <a:solidFill>
                  <a:schemeClr val="bg1"/>
                </a:solidFill>
              </a:rPr>
              <a:t>WRITING</a:t>
            </a:r>
          </a:p>
        </p:txBody>
      </p:sp>
      <p:sp>
        <p:nvSpPr>
          <p:cNvPr id="111" name="TextBox 110"/>
          <p:cNvSpPr txBox="1"/>
          <p:nvPr/>
        </p:nvSpPr>
        <p:spPr>
          <a:xfrm>
            <a:off x="5562600" y="2390001"/>
            <a:ext cx="1386231" cy="276999"/>
          </a:xfrm>
          <a:prstGeom prst="rect">
            <a:avLst/>
          </a:prstGeom>
          <a:noFill/>
        </p:spPr>
        <p:txBody>
          <a:bodyPr wrap="square" rtlCol="0">
            <a:spAutoFit/>
          </a:bodyPr>
          <a:lstStyle/>
          <a:p>
            <a:pPr algn="ctr"/>
            <a:r>
              <a:rPr lang="en-US" sz="1200" dirty="0" smtClean="0">
                <a:solidFill>
                  <a:schemeClr val="bg1"/>
                </a:solidFill>
              </a:rPr>
              <a:t>STATISTICS</a:t>
            </a:r>
          </a:p>
        </p:txBody>
      </p:sp>
      <p:sp>
        <p:nvSpPr>
          <p:cNvPr id="112" name="TextBox 111"/>
          <p:cNvSpPr txBox="1"/>
          <p:nvPr/>
        </p:nvSpPr>
        <p:spPr>
          <a:xfrm>
            <a:off x="5593559" y="1311937"/>
            <a:ext cx="1386231" cy="369332"/>
          </a:xfrm>
          <a:prstGeom prst="rect">
            <a:avLst/>
          </a:prstGeom>
          <a:noFill/>
        </p:spPr>
        <p:txBody>
          <a:bodyPr wrap="square" rtlCol="0">
            <a:spAutoFit/>
          </a:bodyPr>
          <a:lstStyle/>
          <a:p>
            <a:pPr algn="ctr"/>
            <a:r>
              <a:rPr lang="en-US" dirty="0" smtClean="0">
                <a:solidFill>
                  <a:schemeClr val="bg1"/>
                </a:solidFill>
              </a:rPr>
              <a:t>PE</a:t>
            </a:r>
          </a:p>
        </p:txBody>
      </p:sp>
      <p:pic>
        <p:nvPicPr>
          <p:cNvPr id="113" name="Picture 1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0310" y="3729999"/>
            <a:ext cx="2209800" cy="2209800"/>
          </a:xfrm>
          <a:prstGeom prst="rect">
            <a:avLst/>
          </a:prstGeom>
        </p:spPr>
      </p:pic>
      <p:sp>
        <p:nvSpPr>
          <p:cNvPr id="114" name="TextBox 113"/>
          <p:cNvSpPr txBox="1"/>
          <p:nvPr/>
        </p:nvSpPr>
        <p:spPr>
          <a:xfrm>
            <a:off x="338130" y="259340"/>
            <a:ext cx="2712602" cy="461665"/>
          </a:xfrm>
          <a:prstGeom prst="rect">
            <a:avLst/>
          </a:prstGeom>
          <a:noFill/>
        </p:spPr>
        <p:txBody>
          <a:bodyPr wrap="none" rtlCol="0">
            <a:spAutoFit/>
          </a:bodyPr>
          <a:lstStyle/>
          <a:p>
            <a:r>
              <a:rPr lang="en-US" sz="2400" b="1" dirty="0" smtClean="0">
                <a:latin typeface="Raleway ExtraBold" panose="020B0003030101060003" pitchFamily="34" charset="0"/>
                <a:ea typeface="Roboto Bk" pitchFamily="2" charset="0"/>
                <a:cs typeface="Aharoni" panose="02010803020104030203" pitchFamily="2" charset="-79"/>
              </a:rPr>
              <a:t>Interdisciplinary </a:t>
            </a:r>
            <a:endParaRPr lang="id-ID" sz="2400" b="1" dirty="0">
              <a:latin typeface="Raleway ExtraBold" panose="020B0003030101060003" pitchFamily="34" charset="0"/>
              <a:ea typeface="Roboto Bk" pitchFamily="2" charset="0"/>
              <a:cs typeface="Aharoni" panose="02010803020104030203" pitchFamily="2" charset="-79"/>
            </a:endParaRPr>
          </a:p>
        </p:txBody>
      </p:sp>
      <p:sp>
        <p:nvSpPr>
          <p:cNvPr id="118" name="Text Box 1029"/>
          <p:cNvSpPr txBox="1">
            <a:spLocks noChangeArrowheads="1"/>
          </p:cNvSpPr>
          <p:nvPr/>
        </p:nvSpPr>
        <p:spPr bwMode="auto">
          <a:xfrm>
            <a:off x="1024471" y="5943600"/>
            <a:ext cx="6925185" cy="815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2000" dirty="0" smtClean="0">
                <a:latin typeface="+mn-lt"/>
              </a:rPr>
              <a:t>Activities are relevant and applicable to multiple subjects.</a:t>
            </a:r>
            <a:endParaRPr lang="en-US" sz="2000" dirty="0">
              <a:latin typeface="+mn-lt"/>
            </a:endParaRPr>
          </a:p>
          <a:p>
            <a:pPr algn="ctr" eaLnBrk="1" hangingPunct="1">
              <a:spcBef>
                <a:spcPct val="50000"/>
              </a:spcBef>
            </a:pPr>
            <a:endParaRPr lang="en-US" dirty="0"/>
          </a:p>
        </p:txBody>
      </p:sp>
    </p:spTree>
    <p:extLst>
      <p:ext uri="{BB962C8B-B14F-4D97-AF65-F5344CB8AC3E}">
        <p14:creationId xmlns:p14="http://schemas.microsoft.com/office/powerpoint/2010/main" val="1263640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bg1"/>
              </a:solidFill>
            </a:endParaRPr>
          </a:p>
        </p:txBody>
      </p:sp>
      <p:sp>
        <p:nvSpPr>
          <p:cNvPr id="3" name="Rectangle 2"/>
          <p:cNvSpPr/>
          <p:nvPr/>
        </p:nvSpPr>
        <p:spPr>
          <a:xfrm>
            <a:off x="0" y="4309450"/>
            <a:ext cx="9144000" cy="2548550"/>
          </a:xfrm>
          <a:prstGeom prst="rect">
            <a:avLst/>
          </a:prstGeom>
          <a:solidFill>
            <a:schemeClr val="bg1">
              <a:alpha val="8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2"/>
              </a:solidFill>
            </a:endParaRPr>
          </a:p>
        </p:txBody>
      </p:sp>
      <p:grpSp>
        <p:nvGrpSpPr>
          <p:cNvPr id="11" name="Group 10"/>
          <p:cNvGrpSpPr/>
          <p:nvPr/>
        </p:nvGrpSpPr>
        <p:grpSpPr>
          <a:xfrm>
            <a:off x="0" y="4248572"/>
            <a:ext cx="9144000" cy="68580"/>
            <a:chOff x="4752109" y="1579417"/>
            <a:chExt cx="4087090" cy="110838"/>
          </a:xfrm>
          <a:solidFill>
            <a:schemeClr val="accent1"/>
          </a:solidFill>
        </p:grpSpPr>
        <p:sp>
          <p:nvSpPr>
            <p:cNvPr id="5" name="Rectangle 4"/>
            <p:cNvSpPr/>
            <p:nvPr/>
          </p:nvSpPr>
          <p:spPr>
            <a:xfrm>
              <a:off x="4752109" y="1579418"/>
              <a:ext cx="817418" cy="110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5569527" y="1579418"/>
              <a:ext cx="817418" cy="110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p:cNvSpPr/>
            <p:nvPr/>
          </p:nvSpPr>
          <p:spPr>
            <a:xfrm>
              <a:off x="6386945" y="1579418"/>
              <a:ext cx="817418" cy="110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7204363" y="1579418"/>
              <a:ext cx="817418" cy="110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p:cNvSpPr/>
            <p:nvPr/>
          </p:nvSpPr>
          <p:spPr>
            <a:xfrm>
              <a:off x="8006195" y="1579418"/>
              <a:ext cx="817418" cy="110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p:cNvSpPr/>
            <p:nvPr/>
          </p:nvSpPr>
          <p:spPr>
            <a:xfrm>
              <a:off x="8021781" y="1579417"/>
              <a:ext cx="817418" cy="110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3" name="TextBox 12"/>
          <p:cNvSpPr txBox="1"/>
          <p:nvPr/>
        </p:nvSpPr>
        <p:spPr>
          <a:xfrm>
            <a:off x="2514600" y="4479562"/>
            <a:ext cx="4333559" cy="1323439"/>
          </a:xfrm>
          <a:prstGeom prst="rect">
            <a:avLst/>
          </a:prstGeom>
          <a:noFill/>
        </p:spPr>
        <p:txBody>
          <a:bodyPr wrap="none" rtlCol="0">
            <a:spAutoFit/>
          </a:bodyPr>
          <a:lstStyle/>
          <a:p>
            <a:r>
              <a:rPr lang="en-US" sz="8000" b="1" dirty="0" smtClean="0">
                <a:solidFill>
                  <a:schemeClr val="bg1"/>
                </a:solidFill>
                <a:latin typeface="Raleway Black" panose="020B0A03030101060003" pitchFamily="34" charset="0"/>
                <a:ea typeface="Roboto Bk" pitchFamily="2" charset="0"/>
              </a:rPr>
              <a:t>HISTORY</a:t>
            </a:r>
            <a:endParaRPr lang="id-ID" sz="8000" b="1" dirty="0">
              <a:solidFill>
                <a:schemeClr val="bg1"/>
              </a:solidFill>
              <a:latin typeface="Raleway Black" panose="020B0A03030101060003" pitchFamily="34" charset="0"/>
              <a:ea typeface="Roboto Bk" pitchFamily="2" charset="0"/>
            </a:endParaRPr>
          </a:p>
        </p:txBody>
      </p:sp>
      <p:sp>
        <p:nvSpPr>
          <p:cNvPr id="14" name="TextBox 13"/>
          <p:cNvSpPr txBox="1"/>
          <p:nvPr/>
        </p:nvSpPr>
        <p:spPr>
          <a:xfrm>
            <a:off x="2606299" y="5335982"/>
            <a:ext cx="6312617" cy="961802"/>
          </a:xfrm>
          <a:prstGeom prst="rect">
            <a:avLst/>
          </a:prstGeom>
          <a:noFill/>
        </p:spPr>
        <p:txBody>
          <a:bodyPr wrap="square" rtlCol="0">
            <a:spAutoFit/>
          </a:bodyPr>
          <a:lstStyle/>
          <a:p>
            <a:r>
              <a:rPr lang="en-US" dirty="0" smtClean="0">
                <a:latin typeface="+mj-lt"/>
                <a:ea typeface="Roboto" pitchFamily="2" charset="0"/>
              </a:rPr>
              <a:t>The History of EE in the USA</a:t>
            </a:r>
            <a:endParaRPr lang="id-ID" dirty="0">
              <a:latin typeface="+mj-lt"/>
              <a:ea typeface="Roboto" pitchFamily="2" charset="0"/>
            </a:endParaRPr>
          </a:p>
          <a:p>
            <a:r>
              <a:rPr lang="en-US" sz="1100" b="1" dirty="0" smtClean="0">
                <a:solidFill>
                  <a:schemeClr val="accent2"/>
                </a:solidFill>
                <a:latin typeface="Century Gothic" panose="020B0502020202020204" pitchFamily="34" charset="0"/>
                <a:ea typeface="Roboto" pitchFamily="2" charset="0"/>
              </a:rPr>
              <a:t>How Environmental Education Began and Flourished in the United States </a:t>
            </a:r>
            <a:endParaRPr lang="id-ID" sz="1100" b="1" dirty="0">
              <a:solidFill>
                <a:schemeClr val="accent2"/>
              </a:solidFill>
              <a:latin typeface="Century Gothic" panose="020B0502020202020204" pitchFamily="34" charset="0"/>
              <a:ea typeface="Roboto" pitchFamily="2" charset="0"/>
            </a:endParaRPr>
          </a:p>
          <a:p>
            <a:endParaRPr lang="id-ID" sz="1100" b="1" dirty="0">
              <a:latin typeface="Century Gothic" panose="020B0502020202020204" pitchFamily="34" charset="0"/>
              <a:ea typeface="Roboto" pitchFamily="2" charset="0"/>
            </a:endParaRPr>
          </a:p>
          <a:p>
            <a:pPr>
              <a:lnSpc>
                <a:spcPct val="150000"/>
              </a:lnSpc>
            </a:pPr>
            <a:r>
              <a:rPr lang="en-US" sz="1100" smtClean="0">
                <a:latin typeface="Century Gothic" panose="020B0502020202020204" pitchFamily="34" charset="0"/>
                <a:ea typeface="Roboto" pitchFamily="2" charset="0"/>
              </a:rPr>
              <a:t>Ever wonder how we got here? </a:t>
            </a:r>
            <a:endParaRPr lang="id-ID" sz="1100" dirty="0">
              <a:latin typeface="Century Gothic" panose="020B0502020202020204" pitchFamily="34" charset="0"/>
              <a:ea typeface="Roboto" pitchFamily="2" charset="0"/>
              <a:cs typeface="Open Sans Light"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4420565"/>
            <a:ext cx="2209800" cy="2209800"/>
          </a:xfrm>
          <a:prstGeom prst="rect">
            <a:avLst/>
          </a:prstGeom>
        </p:spPr>
      </p:pic>
    </p:spTree>
    <p:extLst>
      <p:ext uri="{BB962C8B-B14F-4D97-AF65-F5344CB8AC3E}">
        <p14:creationId xmlns:p14="http://schemas.microsoft.com/office/powerpoint/2010/main" val="3884283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Custom 8">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4FCEFF"/>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watertheme</Template>
  <TotalTime>596</TotalTime>
  <Words>1211</Words>
  <Application>Microsoft Office PowerPoint</Application>
  <PresentationFormat>On-screen Show (4:3)</PresentationFormat>
  <Paragraphs>207</Paragraphs>
  <Slides>23</Slides>
  <Notes>10</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PowerPoint Presentation</vt:lpstr>
      <vt:lpstr>Core Beliefs</vt:lpstr>
      <vt:lpstr>The Project WET Foundation</vt:lpstr>
      <vt:lpstr>The Project WET USA Network</vt:lpstr>
      <vt:lpstr>Project WET Workshops</vt:lpstr>
      <vt:lpstr>PowerPoint Presentation</vt:lpstr>
      <vt:lpstr>PowerPoint Presentation</vt:lpstr>
      <vt:lpstr>Environmental Education Timeline</vt:lpstr>
      <vt:lpstr>PowerPoint Presentation</vt:lpstr>
      <vt:lpstr>PowerPoint Presentation</vt:lpstr>
      <vt:lpstr>PowerPoint Presentation</vt:lpstr>
      <vt:lpstr>Project WET Guide Updates</vt:lpstr>
      <vt:lpstr>PowerPoint Presentation</vt:lpstr>
      <vt:lpstr>PowerPoint Presentation</vt:lpstr>
      <vt:lpstr>Additional Titles &amp; Publications</vt:lpstr>
      <vt:lpstr>Children’s Activity Books / The Urban Watershed</vt:lpstr>
      <vt:lpstr>PowerPoint Presentation</vt:lpstr>
      <vt:lpstr>Splash Through The Guide Challenge</vt:lpstr>
      <vt:lpstr>Splash Through The Guide Challenge</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Pilewski, Lynn</dc:creator>
  <cp:lastModifiedBy>Pilewski, Lynn</cp:lastModifiedBy>
  <cp:revision>56</cp:revision>
  <dcterms:created xsi:type="dcterms:W3CDTF">2017-08-18T12:19:11Z</dcterms:created>
  <dcterms:modified xsi:type="dcterms:W3CDTF">2017-08-29T17:23:46Z</dcterms:modified>
</cp:coreProperties>
</file>